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21"/>
  </p:notesMasterIdLst>
  <p:sldIdLst>
    <p:sldId id="256" r:id="rId2"/>
    <p:sldId id="298" r:id="rId3"/>
    <p:sldId id="292" r:id="rId4"/>
    <p:sldId id="294" r:id="rId5"/>
    <p:sldId id="293" r:id="rId6"/>
    <p:sldId id="307" r:id="rId7"/>
    <p:sldId id="300" r:id="rId8"/>
    <p:sldId id="302" r:id="rId9"/>
    <p:sldId id="303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295" r:id="rId19"/>
    <p:sldId id="29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575"/>
    <a:srgbClr val="115D6F"/>
    <a:srgbClr val="ACC8EA"/>
    <a:srgbClr val="4DD396"/>
    <a:srgbClr val="220C74"/>
    <a:srgbClr val="CC0000"/>
    <a:srgbClr val="DAA600"/>
    <a:srgbClr val="FF9933"/>
    <a:srgbClr val="D56D05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713" autoAdjust="0"/>
  </p:normalViewPr>
  <p:slideViewPr>
    <p:cSldViewPr>
      <p:cViewPr>
        <p:scale>
          <a:sx n="90" d="100"/>
          <a:sy n="90" d="100"/>
        </p:scale>
        <p:origin x="-2262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depthPercent val="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204180661055991E-2"/>
          <c:y val="0.13582926154871153"/>
          <c:w val="0.56577009254133348"/>
          <c:h val="0.836205890485378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73100" dist="2527300" dir="8940000" sx="200000" sy="200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explosion val="13"/>
          <c:dPt>
            <c:idx val="1"/>
            <c:bubble3D val="0"/>
            <c:spPr>
              <a:solidFill>
                <a:srgbClr val="ACC8EA"/>
              </a:solidFill>
              <a:effectLst>
                <a:outerShdw blurRad="673100" dist="2527300" dir="8940000" sx="200000" sy="200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  <a:effectLst>
                <a:outerShdw blurRad="673100" dist="2527300" dir="8940000" sx="200000" sy="200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3"/>
            <c:bubble3D val="0"/>
            <c:spPr>
              <a:solidFill>
                <a:srgbClr val="4DD396"/>
              </a:solidFill>
              <a:effectLst>
                <a:outerShdw blurRad="673100" dist="2527300" dir="8940000" sx="200000" sy="200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5"/>
            <c:bubble3D val="0"/>
            <c:spPr>
              <a:solidFill>
                <a:srgbClr val="115D6F"/>
              </a:solidFill>
              <a:effectLst>
                <a:outerShdw blurRad="673100" dist="2527300" dir="8940000" sx="200000" sy="200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cat>
            <c:strRef>
              <c:f>Лист1!$A$2:$A$7</c:f>
              <c:strCache>
                <c:ptCount val="6"/>
                <c:pt idx="0">
                  <c:v>Объем вещания</c:v>
                </c:pt>
                <c:pt idx="1">
                  <c:v>Выходные данные</c:v>
                </c:pt>
                <c:pt idx="2">
                  <c:v>Обязательные экземпляры</c:v>
                </c:pt>
                <c:pt idx="3">
                  <c:v>Концепция/ направление</c:v>
                </c:pt>
                <c:pt idx="4">
                  <c:v>Знак информационной продукции</c:v>
                </c:pt>
                <c:pt idx="5">
                  <c:v>Прочие нарушения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2400" b="1"/>
            </a:pPr>
            <a:endParaRPr lang="ru-RU"/>
          </a:p>
        </c:txPr>
      </c:legendEntry>
      <c:layout>
        <c:manualLayout>
          <c:xMode val="edge"/>
          <c:yMode val="edge"/>
          <c:x val="0.58676630491226667"/>
          <c:y val="0.19132564389141096"/>
          <c:w val="0.41180001336597805"/>
          <c:h val="0.76316541946800176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19-06-09T19:57:22.79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1676 98,'-18'0,"18"-17,0 0,-18 17,1 0,-1 0,1 0,17-18,-18 18,1-17,-1 17,0 0,1 0,-1 0,1 0,-1-17,0 17,1 0,-1 0,1 0,-1 0,1 0,-1 0,-17 0,17 0,1 0,-1 0,0 0,-17 0,18 0,-1 0,-17 0,17 0,-17 0,0 0,17 0,1 0,-18 0,-1 0,19 0,-18 17,17-17,-17 17,17-17,-17 0,18 0,-19 0,19 18,-1-18,-17 17,18-17,-1 0,0 17,1-17,-1 18,-17-18,17 0,1 17,-1-17,1 17,-1-17,1 0,-1 18,0-18,1 17,-1-17,1 17,-1-17,0 18,1-18,-1 17,1-17,-1 17,1 1,-1-18,0 17,1-17,17 17,-18 0,1-17,-1 17,0 0,1 1,17-1,-18-17,18 17,0 1,-17-18,17 17,0 0,-18-17,18 18,0-1,0 0,0 1,0-1,0 0,0 1,0-1,0 0,0 1,0-1,0 0,0 1,0-1,0 0,0 1,0-1,18 0,-18 1,0-1,17 0,-17 1,18-18,-18 17,17 0,1-17,-18 18,18-18,-18 17,17-17,-17 17,18-17,-1 0,1 17,0 0,-1-17,1 0,-1 17,1-17,-18 18,17-18,1 0,0 0,-1 0,1 0,-18 17,17-17,-17 17,18-17,0 0,-1 0,1 0,-1 0,1 0,-1 18,1-18,0 0,-18 17,17 0,1-17,-1 0,1 0,0 0,-1 0,1 0,-1 18,1-18,-1 0,-17 17,18-17,0 0,-1 0,1 0,-1 0,1 0,0 17,-1-17,1 0,-1 18,1-18,-1 0,1 0,0 0,-1 0,1 0,-1 0,1 0,0 17,-1-17,1 0,-1 0,1 17,0-17,-1 0,1 0,-1 0,1 0,-1 0,1 0,0 0,-1 0,1 0,-1 0,1 0,0 18,-1-18,1 0,-1 0,1 0,-1 0,1 0,0 0,-1 0,1 0,-1 0,1 0,0 0,-1 17,1-17,-1 0,1 0,-1 0,1 0,0 0,-1 0,1 0,-1 0,1 0,0 0,-1 0,1 0,-1 0,1 0,-1 0,1 0,0 0,-1 0,1 0,-1 0,1 0,0 0,-1 0,18 0,-17 0,0 0,-1 0,1 0,-1 0,1 0,-1 0,1 0,0 0,-1 0,1 0,-1 0,1 0,17 0,-17 0,-1 0,1 0,-1 0,19 0,-19 0,1 0,-1 0,1 0,0 0,17 0,-18 0,1 0,-1 0,1 0,0 0,-1 0,1 0,17-17,-17 17,-1 0,1 0,-1 0,1 0,-1 0,1-18,0 1,-1 17,1 0,-1 0,1 0,0-17,-1 17,1-18,-1 18,1 0,0 0,-1-17,1 17,-1-17,1-1,-1 18,1 0,0-17,-1 0,1 17,-1-18,-17 1,18 17,0 0,-18-17,0-1,17 18,-17-17,18 0,-18 0,0 0,0 0,17 17,-17-18,0 1,0 0,0-1,0 1,0 0,0-1,0 1,0 0,0-1,0 1,-17 17,17-17,-18-1,1 1,-1 0,0-1,18 1,-17 17,-1-17,18-1,-17 18,17-17,0 0,-18 17,18-18,-18 1,1 0,-1 17,1-18,-1 18,18-17,-17 17,-1 0,18-17,-18 17,1-18,-1 18,1 0,-1-17,0 0,1 17,-1 0,1 0,-1 0,0-18,1 18,-1-17,1 17,-1 0,18-17,-17 17,-1 0,0 0,1 0,-1-17,1 17,-1 0,0 0,1 0,17-17,-18 17,1 0,-1 0,1 0,-1-17,0 17,1 0,-1 0,1 0,-1 0,0 0,1 0,-1 0,1 0,-1 0,1 0,-1 0,0 0,1 0,-1 0,1 0,-1 0,0 0,1 0,-1 0,1 0,-1 0,1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19-06-09T19:57:22.79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2775 110,'-29'0,"29"-19,0 0,-29 19,0 0,-1 0,1 0,29-20,-29 20,0-19,0 19,0 0,0 0,0 0,-1 0,1-20,0 20,0 0,0 0,0 0,0 0,0 0,-1 0,-28 0,29 0,0 0,0 0,0 0,-29 0,28 0,1 0,-29 0,29 0,-29 0,-1 0,30 0,0 0,-29 0,0 0,29 0,-30 20,30-20,-29 19,29-19,-29 0,28 0,-28 0,29 20,0-20,-29 19,29-19,0 0,-1 19,1-19,0 20,-29-20,29 0,0 19,0-19,-1 20,1-20,0 0,0 19,0-19,0 20,0-20,0 19,-1-19,1 19,0-19,0 20,0-20,0 19,0 1,0-20,-1 19,1-19,29 20,-29 0,0-20,0 19,0 1,0-1,29 1,-29-20,29 19,0 0,-29-19,29 20,0-1,-30-19,30 20,0-1,0 1,0-1,0 0,0 1,0-1,0 1,0-1,0 1,0-1,0 0,0 1,0-1,0 1,0-1,0 1,30-1,-30 0,0 1,29-1,-29 1,29-20,-29 19,29 1,0-20,-29 19,29-19,-29 19,29-19,-29 20,29-20,0 0,1 20,-1 0,0-20,0 0,0 19,0-19,-29 20,29-20,0 0,1 0,-1 0,0 0,-29 19,29-19,-29 19,29-19,0 0,0 0,0 0,1 0,-1 0,0 20,0-20,0 0,-29 19,29 1,0-20,0 0,1 0,-1 0,0 0,0 0,0 19,0-19,0 0,-29 20,29-20,0 0,1 0,-1 0,0 0,0 0,0 19,0-19,0 0,0 19,1-19,-1 0,0 0,0 0,0 0,0 0,0 0,0 0,1 20,-1-20,0 0,0 0,0 19,0-19,0 0,0 0,1 0,-1 0,0 0,0 0,0 0,0 0,0 0,0 0,0 0,1 20,-1-20,0 0,0 0,0 0,0 0,0 0,0 0,1 0,-1 0,0 0,0 0,0 0,0 19,0-19,0 0,1 0,-1 0,0 0,0 0,0 0,0 0,0 0,0 0,1 0,-1 0,0 0,0 0,0 0,0 0,0 0,0 0,1 0,-1 0,0 0,0 0,0 0,0 0,29 0,-29 0,1 0,-1 0,0 0,0 0,0 0,0 0,0 0,0 0,1 0,-1 0,0 0,0 0,29 0,-29 0,0 0,1 0,-1 0,29 0,-29 0,0 0,0 0,0 0,1 0,28 0,-29 0,0 0,0 0,0 0,0 0,0 0,1 0,28-19,-29 19,0 0,0 0,0 0,0 0,1 0,-1-20,0 1,0 19,0 0,0 0,0 0,0-20,1 20,-1-19,0 19,0 0,0 0,0-19,0 19,0-20,1 1,-1 19,0 0,0-20,0 1,0 19,0-20,-29 1,29 19,0 0,-29-19,0-1,30 20,-30-19,29-1,-29 0,0 0,0 1,29 19,-29-19,0-1,0 1,0-1,0 1,0-1,0 1,0 0,0-1,0 1,0-1,-29 20,29-19,-29-1,-1 1,1 0,0-1,29 1,-29 19,0-20,29 1,-29 19,29-20,0 1,-29 19,29-19,-29-1,0 1,-1 19,1-20,0 20,29-19,-29 19,0 0,29-20,-29 20,0-19,0 19,-1 0,1-19,0-1,0 20,0 0,0 0,0 0,0-19,-1 19,1-20,0 20,0 0,29-19,-29 19,0 0,0 0,0 0,-1-20,1 20,0 0,0 0,0 0,29-20,-29 20,0 0,0 0,0 0,-1-19,1 19,0 0,0 0,0 0,0 0,0 0,0 0,-1 0,1 0,0 0,0 0,0 0,0 0,0 0,0 0,-1 0,1 0,0 0,0 0,0 0,0 0,0 0,0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19-06-09T19:57:22.79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2877 168,'-31'0,"31"-29,0-1,-30 30,0 0,0 0,0 0,30-30,-30 30,-1-29,1 29,0 0,0 0,0 0,-1 0,1-30,0 30,0 0,0 0,-1 0,1 0,0 0,0 0,-31 0,31 0,0 0,0 0,0 0,-31 0,31 0,0 0,-30 0,29 0,-29 0,0 0,29 0,1 0,-30 0,0 0,29 0,-29 30,30-30,-31 29,31-29,-30 0,30 0,-31 0,31 30,0-30,-31 30,31-30,0 0,0 29,0-29,0 30,-31-30,31 0,0 29,0-29,-1 30,1-30,0 0,0 30,0-30,-1 29,1-29,0 30,0-30,0 29,0-29,-1 30,1-30,0 30,0-1,0-29,-1 30,1-30,30 30,-30-1,0-29,0 30,-1-1,1 1,30 0,-30-30,30 29,0 1,-30-30,30 29,0 1,-30-30,30 30,0-1,0 1,0 0,0-1,0 1,0-1,0 1,0 0,0-1,0 1,0-1,0 1,0 0,0-1,0 1,0-1,30 1,-30 0,0-1,30 1,-30 0,30-30,-30 29,30 1,1-30,-31 29,30-29,-30 30,30-30,-30 30,30-30,0 0,1 29,-1 1,0-30,0 0,0 29,1-29,-31 30,30-30,0 0,0 0,0 0,0 0,-30 30,31-30,-31 29,30-29,0 0,0 0,0 0,1 0,-1 0,0 30,0-30,0 0,-30 29,31 1,-1-30,0 0,0 0,0 0,0 0,1 0,-1 30,0-30,0 0,-30 29,30-29,1 0,-1 0,0 0,0 0,0 0,1 30,-1-30,0 0,0 30,0-30,1 0,-1 0,0 0,0 0,0 0,0 0,1 0,-1 29,0-29,0 0,0 0,1 30,-1-30,0 0,0 0,0 0,1 0,-1 0,0 0,0 0,0 0,0 0,1 0,-1 0,0 29,0-29,0 0,1 0,-1 0,0 0,0 0,0 0,1 0,-1 0,0 0,0 0,0 0,1 30,-1-30,0 0,0 0,0 0,0 0,1 0,-1 0,0 0,0 0,0 0,1 0,-1 0,0 0,0 0,0 0,1 0,-1 0,0 0,0 0,0 0,0 0,1 0,-1 0,0 0,30 0,-29 0,-1 0,0 0,0 0,0 0,1 0,-1 0,0 0,0 0,0 0,0 0,1 0,-1 0,30 0,-30 0,1 0,-1 0,0 0,30 0,-29 0,-1 0,0 0,0 0,0 0,31 0,-31 0,0 0,0 0,0 0,1 0,-1 0,0 0,30-30,-29 30,-1 0,0 0,0 0,0 0,1 0,-1-29,0-1,0 30,0 0,0 0,1 0,-1-29,0 29,0-30,0 30,1 0,-1 0,0-30,0 30,0-29,1-1,-1 30,0 0,0-30,0 1,0 29,1-30,-31 1,30 29,0 0,-30-30,0 0,30 30,-30-29,30-1,-30 1,0-1,0 0,31 30,-31-29,0-1,0 1,0-1,0 0,0 1,0-1,0 0,0 1,0-1,0 1,-31 29,31-30,-30 0,0 1,0-1,0 1,30-1,-31 30,1-30,30 1,-30 29,30-30,0 1,-30 29,30-30,-30 0,0 1,-1 29,1-30,0 30,30-30,-30 30,0 0,30-29,-31 29,1-30,0 30,0 0,0-29,-1-1,1 30,0 0,0 0,0 0,0-30,-1 30,1-29,0 29,0 0,30-30,-30 30,-1 0,1 0,0 0,0-29,0 29,-1 0,1 0,0 0,30-30,-30 30,0 0,0 0,-1 0,1-30,0 30,0 0,0 0,-1 0,1 0,0 0,0 0,0 0,-1 0,1 0,0 0,0 0,0 0,-1 0,1 0,0 0,0 0,0 0,0 0,-1 0,1 0,0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8-09-25T14:49:51.01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917 11818,'0'0,"0"0,0 0,18 0,-18 0,0-18,17 1,1-18,0-18,-1 17,19-17,-19 0,1 1,17-1,-17 0,17 0,-17 0,-1 18,19-36,-19 36,1-18,17 18,-17-18,0 17,-1 1,18 0,-17-18,0 18,17-1,-17-17,-1 18,1 0,0 0,17-1,-18 1,1 0,0 0,17-1,-17 1,-1 0,19-1,-36 1,35 0,-17 17,-1-35,18 36,-35-19,36 1,-19 0,1 17,0-17,-1 17,19-17,-36 17,17-17,1 17,-1 1,1-18,-18 35,18-36,-1 36,19-35,-19 17,1 1,17-1,-35-17,35 17,-17-17,0 17,-1-17,1 17,0 1,-1-19,19 19,-36-1,17 18,1-35,0 35,-1-35,1 35,-1-36,19 19,-36-1,17 18,19-35,-36 17,35 18,-35-35,18 35,-1-18,1 1,-1-1,1 18,-18-18,35 1,-17-1,0 18,-18-18,17 1,-17 17,0 0,0-18,18 18,-18 0,18 0,-18-18,0 1,17 17,-17-18,18 18,0 0,-18-35,17 35,-17-18,18 18,-18 0,0-17,17 17,-17 0,0 0,-17 0,-1 0,-17 0,17 17,1-17,-19 18,19-1,-19-17,36 0,-17 0,17 18,-18-18,18 0,0 18,-18-18,1 0,17 0,-18 0,18 17,-17-17,17 0,-18 0,0 18,18-18,-17 0,-1 0,0 18,18-18,-17 17,17-17,-36 0,36 18,-17-18,-1 18,1-1,-1-17,0 18,1 17,-19-35,36 18,-17-18,-1 0,0 0,1 17,-1 1,0-18,1 0,17 18,-35-18,35 17,-36 1,36-18,-17 18,-19-1,19 1,-19 0,19-18,-18 17,17 1,-17-1,-1-17,19 36,-19-36,-16 17,34 1,0 0,-35-18,36 17,-1 1,0-18,1 18,17-18,17 0,19 0,17-18,-18-17,35 17,1 0,-18-17,-18 17,18-17,-18 18,1-1,-1-17,0 17,0-17,1 17,-1 0,-17 1,35 17,-36-35,1 17,17 18,-17-18,-1 1,1 17,0-18,-1 18,1-18,17 1,-35 17,18 0,-18-18,18 18,-18 0,17-18,1 18,-1 0,-17-17,18 17,-18 0,0 0,18-18,-18 18,17 0,1 0,-18-18,18 18,-18-17,0 17,17 0,1 0,-18-18,18 18,-18 0,0 0,17 0,-17-17,18 17,0 0,-18-18,17 18,-17 0,18-18,-1 18,-17 0,0 0,18-17,-18 17,18 0,-18 0,17 0,1 0,-18-18,18 0,-18 18,0 0,17 0,1 0,-18 0,0-17,18 17,-18 0,0 0,0 0,0 0,0 0,0 17,0 1,0-18,-18 18,18-1,-18 1,18 0,-17-1,17 1,-18-1,18 1,0 0,-18-1,1 19,17-19,0 1,-18 0,0-1,18 19,-17-19,17 1,-18 35,18-36,-17 1,-1 17,18-35,0 36,0-36,-18 17,18 1,-17-1,17-17,0 36,-18-36,18 17,0 1,-18 0,18-1,-17 1,17 0,0-1,-18 1,18-1,-18-17,18 36,0-19,-17 1,17-18,0 18,-18-1,18 1,-18-18,18 18,0-1,-17 1,17 0,0-18,0 17,0 1,-18-18,18 17,-17-17,17 18,0 0,0-18,0 17,-18-17,18 18,0-18,0 0,0 18,0-1,-18-17,18 18,0-18,0 0,0 18,0-1,-17 1,17-18,-18 17,18-17,0 18,0 0,0-18,-18 17,18-17,0 18,0 0,0-18,-17 17,17-17,0 0,0 0,0-17,0-1,0-17,0 17,0-17,0 0,0-1,0 1,0 17,17-35,-17 18,0 18,0-19,0 1,0 17,18 1,-18-19,0 36,0-17,18-19,-18 36,0-17,0-1,0 1,0-1,0 0,17-17,-17 17,0 1,18-36,-18 35,0 1,0-19,18 36,-18-17,0 17,0 0,0 35,0-17,0-1,-18 1,18-18,0 35,-18-35,18 18,0-18,0 17,0 1,-17-18,17 18,0-18,0 17,-18 1,18-18,0 18,-18-1,18 1,-17-1,17-17,0 18,0 0,-18-1,18-17,-18 18,18 0,0-1,0 1,-17-18,17 0,0 0,0-18,0 1,17-1,1-35,0 18,-1 17,19-35,-19 36,1-19,0 1,-1 17,1 1,-18-1,17 1,-17 17,0-18,18 18,0-18,-18 1,0 17,0 0,17 0,-17-18,0 18,0 0,18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19-06-09T19:57:22.79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4313 152,'-45'0,"45"-27,0 1,-45 26,0 0,-1 0,1 0,45-28,-45 28,-1-26,1 26,0 0,0 0,-1 0,1 0,0-27,0 27,-1 0,1 0,0 0,-1 0,1 0,0 0,-46 0,46 0,0 0,-1 0,1 0,-45 0,44 0,1 0,-45 0,44 0,-44 0,-1 0,46 0,0 0,-46 0,0 0,46 0,-45 27,44-27,-43 26,44-26,-46 0,46 0,-46 0,46 28,0-28,-46 26,46-26,-1 0,1 27,0-27,0 26,-46-26,46 0,0 27,-1-27,1 28,0-28,-1 0,1 26,0-26,0 27,-1-27,1 26,0-26,-1 27,1-27,0 26,0-26,-1 28,1-2,0-26,0 27,-1-27,46 27,-45-1,0-26,-1 28,1-2,0 1,45-1,-45-26,45 27,0-1,-46-26,46 28,0-1,-45-27,45 26,0 1,0-1,0 2,0-2,0 1,0-1,0 1,0 0,0 0,0 0,0-1,0 1,0-1,0 2,0-1,0-1,45 1,-45-1,0 1,46 0,-46 0,45-27,-45 26,45 1,0-27,-45 27,46-27,-46 27,45-27,-45 27,45-27,1 0,-1 26,0 1,0-27,1 0,-1 26,0-26,-45 27,45-27,1 0,-1 0,0 0,1 0,-46 27,45-27,-45 27,45-27,0 0,1 0,-1 0,0 0,1 0,-1 27,0-27,0 0,-45 26,46 1,-1-27,0 0,0 0,1 0,-1 0,0 0,1 27,-1-27,0 0,-45 27,45-27,1 0,-1 0,0 0,1 0,-1 0,-1 26,1-26,1 0,-1 27,0-27,0 0,1 0,-1 0,0 0,1 0,-1 0,0 0,0 26,1-26,-1 0,0 0,1 27,-1-27,0 0,0 0,1 0,-1 0,0 0,0 0,1 0,-1 0,0 0,1 0,-1 0,0 28,0-28,1 0,-1 0,0 0,1 0,-1 0,0 0,0 0,1 0,-1 0,0 0,0 0,1 26,-1-26,0 0,1 0,-1 0,0 0,0 0,1 0,-1 0,0 0,1 0,-1 0,0 0,0 0,1 0,-1 0,0 0,0 0,1 0,-1 0,0 0,1 0,-1 0,0 0,0 0,46 0,-46 0,1 0,-1 0,0 0,0 0,1 0,-1 0,0 0,1 0,-1 0,0 0,0 0,1 0,44 0,-45 0,1 0,-1 0,0 0,46 0,-46 0,0 0,0 0,0 0,0 0,46 0,-46 0,0 0,1 0,-1 0,0 0,0 0,1 0,44-26,-44 26,-1 0,0 0,0 0,1 0,-1 0,0-28,1 1,-1 27,0 0,0 0,1 0,-1-26,0 26,0-27,1 27,-1 0,0 0,1-26,-1 26,0-27,0 0,1 27,-1 0,0-27,1 1,-1 26,0-27,-45 0,45 27,1 0,-46-27,0 0,45 27,-45-26,45-1,-45 1,0-1,0 0,45 27,-45-27,0 0,0 1,0-1,0 0,0 0,0 1,0-1,0 1,0-1,0-1,-45 28,45-26,-45-1,0 1,-1-1,1 0,45 0,-45 27,0-27,45 1,-46 26,46-27,0 1,-45 26,45-28,-45 2,-1-1,1 27,0-26,0 26,45-27,-46 27,1 0,45-28,-45 28,-1-26,1 26,0 0,0-27,-1 1,1 26,0 0,0 0,-1 0,1-27,0 27,-1-26,1 26,0 0,45-28,-45 28,-1 0,1 0,0 0,-1-26,1 26,0 0,0 0,-1 0,46-27,-45 27,0 0,0 0,-1 0,1-27,0 27,0 0,0 0,0 0,0 0,-1 0,1 0,0 0,-1 0,1 0,0 0,0 0,-1 0,1 0,0 0,0 0,-1 0,1 0,0 0,-1 0,1 0,0 0,0 0,-1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19-06-09T19:57:22.79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3491 124,'-37'0,"37"-22,0 0,-36 22,0 0,-1 0,1 0,36-22,-37 22,1-21,-1 21,0 0,1 0,-1 0,0 0,1-22,-1 22,0 0,1 0,-1 0,0 0,1 0,-1 0,-36 0,36 0,1 0,-1 0,0 0,-36 0,36 0,1 0,-38 0,38 0,-38 0,1 0,36 0,1 0,-37 0,-1 0,38 0,-38 22,38-22,-38 21,38-21,-38 0,38 0,-38 0,38 22,-1-22,-36 22,36-22,1 0,-1 22,0-22,1 21,-38-21,38 0,-1 22,0-22,1 22,-1-22,0 0,1 22,-1-22,1 22,-1-22,0 21,1-21,-1 22,0-22,1 22,-1-22,0 22,1-1,-1-21,0 22,1-22,36 22,-37 0,0-22,1 21,-1 1,1 0,36 0,-37-22,37 22,0-1,-37-21,37 22,0 0,-36-22,36 22,0-1,0 1,0 0,0 0,0 0,0-1,0 1,0 0,0 0,0-1,0 1,0 0,0 0,0-1,0 1,0 0,36 0,-36 0,0-1,37 1,-37 0,37-22,-37 22,36-1,1-21,-37 22,36-22,-36 22,37-22,-37 22,37-22,-1 0,1 21,0 1,-1-22,1 0,0 22,-1-22,-36 22,37-22,0 0,-1 0,1 0,0 0,-37 22,36-22,-36 21,37-21,-1 0,1 0,0 0,-1 0,1 0,0 22,-1-22,1 0,-37 22,37 0,-1-22,1 0,0 0,-1 0,1 0,0 0,-1 21,1-21,-1 0,-36 22,37-22,0 0,-1 0,1 0,0 0,-1 0,1 22,0-22,-1 0,1 22,0-22,-1 0,1 0,0 0,-1 0,1 0,-1 0,1 0,0 21,-1-21,1 0,0 0,-1 22,1-22,0 0,-1 0,1 0,0 0,-1 0,1 0,0 0,-1 0,1 0,-1 0,1 0,0 22,-1-22,1 0,0 0,-1 0,1 0,0 0,-1 0,1 0,0 0,-1 0,1 0,0 0,-1 22,1-22,-1 0,1 0,-1 0,0 0,1 0,0 0,-1 0,1 0,0 0,-1 0,1 0,0 0,-1 0,1 0,0 0,-1 0,1 0,-1 0,1 0,0 0,-1 0,1 0,0 0,36 0,-36 0,-1 0,1 0,0 0,-1 0,1 0,0 0,-1 0,1 0,-1 0,1 0,0 0,-1 0,38 0,-38 0,1 0,0 0,-1 0,38 0,-38 0,1 0,0 0,-1 0,1 0,36 0,-36 0,-1 0,1 0,0 0,-1 0,1 0,0 0,36-22,-36 22,-1 0,1 0,0 0,-1 0,1 0,-1-22,1 0,0 22,-1 0,1 0,0 0,-1-21,1 21,0-22,-1 22,1 0,0 0,-1-22,1 22,0-22,-1 1,1 21,-1 0,1-22,0 0,-1 22,1-22,-37 1,37 21,-1 0,-36-22,0 0,37 22,-37-22,37 0,-37 1,0-1,0 0,36 22,-36-22,0 1,0-1,0 0,0 0,0 1,0-1,0 0,0 0,0 0,0 1,-36 21,36-22,-37 0,0 0,1 1,-1-1,37 0,-37 22,1-22,36 1,-37 21,37-22,0 0,-37 22,37-22,-36 0,-1 1,1 21,-1-22,0 22,37-22,-36 22,-1 0,37-22,-37 22,1-21,-1 21,0 0,1-22,-1 0,0 22,1 0,-1 0,0 0,1-22,-1 22,1-22,-1 22,0 0,37-21,-36 21,-1 0,0 0,1 0,-1-22,0 22,1 0,-1 0,0 0,37-22,-36 22,-1 0,0 0,1 0,-1-22,1 22,-1 0,0 0,1 0,-1 0,0 0,1 0,-1 0,0 0,1 0,-1 0,0 0,1 0,-1 0,0 0,1 0,-1 0,1 0,-1 0,0 0,1 0,-1 0,0 0,1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86CD8-6117-459B-B8B1-EFCDC092824F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EDA03-99E7-4CCD-AA52-C05466CA45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2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766F5-73E1-4246-A0DC-3FB141064DF0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5DB5-00D0-49D3-A4D0-E8FF2487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customXml" Target="../ink/ink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customXml" Target="../ink/ink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3.png"/><Relationship Id="rId7" Type="http://schemas.openxmlformats.org/officeDocument/2006/relationships/customXml" Target="../ink/ink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7.png"/><Relationship Id="rId7" Type="http://schemas.openxmlformats.org/officeDocument/2006/relationships/customXml" Target="../ink/ink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customXml" Target="../ink/ink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33326"/>
            <a:ext cx="7786710" cy="1752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Bookman Old Style" pitchFamily="18" charset="0"/>
              </a:rPr>
              <a:t>Управление Федеральной службы по надзору в сфере связи, информационных технологий и массовых коммуникаций по Кировской области</a:t>
            </a:r>
            <a:endParaRPr lang="ru-RU" sz="20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sytkina.e\Desktop\9e416bf6f3c8315468536b6d538ecce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4252" y="-19684"/>
            <a:ext cx="1725948" cy="958860"/>
          </a:xfrm>
          <a:prstGeom prst="rect">
            <a:avLst/>
          </a:prstGeom>
          <a:noFill/>
        </p:spPr>
      </p:pic>
      <p:sp>
        <p:nvSpPr>
          <p:cNvPr id="14338" name="AutoShape 2" descr="https://arhivurokov.ru/multiurok/html/2017/03/13/s_58c6ac1f35d1e/585486_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067944" y="64293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Bookman Old Style" pitchFamily="18" charset="0"/>
              </a:rPr>
              <a:t>2019 г.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5574" y="715780"/>
            <a:ext cx="8988425" cy="4939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latin typeface="Bookman Old Style" pitchFamily="18" charset="0"/>
              </a:rPr>
              <a:t>Нарушения, наиболее часто выявляемые в ходе мероприятий по контролю (надзору) в отношении лицензиатов-</a:t>
            </a:r>
            <a:r>
              <a:rPr lang="ru-RU" b="1" dirty="0" smtClean="0">
                <a:latin typeface="Bookman Old Style" pitchFamily="18" charset="0"/>
              </a:rPr>
              <a:t>вещателей</a:t>
            </a:r>
            <a:r>
              <a:rPr lang="ru-RU" dirty="0" smtClean="0">
                <a:latin typeface="Bookman Old Style" pitchFamily="18" charset="0"/>
              </a:rPr>
              <a:t>. </a:t>
            </a:r>
            <a:endParaRPr lang="ru-RU" sz="3700" dirty="0" smtClean="0">
              <a:latin typeface="Bookman Old Style" pitchFamily="18" charset="0"/>
            </a:endParaRPr>
          </a:p>
          <a:p>
            <a:endParaRPr lang="ru-RU" sz="3700" dirty="0" smtClean="0">
              <a:latin typeface="Bookman Old Style" pitchFamily="18" charset="0"/>
            </a:endParaRPr>
          </a:p>
          <a:p>
            <a:r>
              <a:rPr lang="ru-RU" sz="3700" dirty="0" smtClean="0">
                <a:latin typeface="Bookman Old Style" pitchFamily="18" charset="0"/>
              </a:rPr>
              <a:t>Рекомендации по их профилактике</a:t>
            </a:r>
            <a:endParaRPr lang="ru-RU" sz="3700" dirty="0">
              <a:latin typeface="Comic Sans MS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85918" y="4856172"/>
            <a:ext cx="5715040" cy="1588"/>
          </a:xfrm>
          <a:prstGeom prst="line">
            <a:avLst/>
          </a:prstGeom>
          <a:ln w="57150" cmpd="thinThick"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8918" name="Picture 6" descr="Cute radio clipart design free clip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4500570"/>
            <a:ext cx="2643174" cy="22640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725470"/>
          </a:xfrm>
        </p:spPr>
        <p:txBody>
          <a:bodyPr>
            <a:noAutofit/>
          </a:bodyPr>
          <a:lstStyle/>
          <a:p>
            <a:pPr marL="514350" indent="-514350"/>
            <a:r>
              <a:rPr lang="ru-RU" sz="3200" b="1" cap="all" dirty="0" smtClean="0">
                <a:ln w="9000" cmpd="sng">
                  <a:solidFill>
                    <a:schemeClr val="tx2"/>
                  </a:solidFill>
                  <a:prstDash val="solid"/>
                </a:ln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объявление </a:t>
            </a:r>
            <a:br>
              <a:rPr lang="ru-RU" sz="3200" b="1" cap="all" dirty="0" smtClean="0">
                <a:ln w="9000" cmpd="sng">
                  <a:solidFill>
                    <a:schemeClr val="tx2"/>
                  </a:solidFill>
                  <a:prstDash val="solid"/>
                </a:ln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</a:br>
            <a:r>
              <a:rPr lang="ru-RU" sz="3200" b="1" cap="all" dirty="0" smtClean="0">
                <a:ln w="9000" cmpd="sng">
                  <a:solidFill>
                    <a:schemeClr val="tx2"/>
                  </a:solidFill>
                  <a:prstDash val="solid"/>
                </a:ln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выходных данных радиоканала</a:t>
            </a:r>
            <a:endParaRPr lang="ru-RU" sz="3200" dirty="0">
              <a:ln w="9000" cmpd="sng">
                <a:solidFill>
                  <a:schemeClr val="tx2"/>
                </a:solidFill>
                <a:prstDash val="solid"/>
              </a:ln>
              <a:effectLst>
                <a:glow rad="127000">
                  <a:schemeClr val="bg1"/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26" y="1285860"/>
            <a:ext cx="8286840" cy="3214710"/>
          </a:xfrm>
          <a:prstGeom prst="wedgeRoundRectCallout">
            <a:avLst>
              <a:gd name="adj1" fmla="val -44976"/>
              <a:gd name="adj2" fmla="val 88166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indent="12700" algn="just">
              <a:buNone/>
            </a:pPr>
            <a:r>
              <a:rPr lang="ru-RU" sz="4000" i="1" dirty="0" smtClean="0"/>
              <a:t>"В эфире радиоканал </a:t>
            </a:r>
            <a:r>
              <a:rPr lang="ru-RU" sz="4000" b="1" i="1" dirty="0" smtClean="0"/>
              <a:t>"Радио Вятка"</a:t>
            </a:r>
            <a:r>
              <a:rPr lang="ru-RU" sz="4000" i="1" dirty="0" smtClean="0"/>
              <a:t>. </a:t>
            </a:r>
          </a:p>
          <a:p>
            <a:pPr indent="12700" algn="just">
              <a:buNone/>
            </a:pPr>
            <a:r>
              <a:rPr lang="ru-RU" sz="4000" i="1" dirty="0" smtClean="0"/>
              <a:t>СМИ </a:t>
            </a:r>
            <a:r>
              <a:rPr lang="ru-RU" sz="4000" b="1" i="1" dirty="0" smtClean="0"/>
              <a:t>зарегистрировано Управлением Федеральной службы по надзору в сфере связи, информационных технологий и массовых коммуникаций по Кировской области</a:t>
            </a:r>
            <a:r>
              <a:rPr lang="ru-RU" sz="4000" i="1" dirty="0" smtClean="0"/>
              <a:t> 11 января 2018 года.</a:t>
            </a:r>
          </a:p>
          <a:p>
            <a:pPr indent="12700" algn="just">
              <a:buNone/>
            </a:pPr>
            <a:r>
              <a:rPr lang="ru-RU" sz="4000" b="1" i="1" dirty="0" smtClean="0"/>
              <a:t>Регистрационный номер ЭЛ ТУ № 43-00001</a:t>
            </a:r>
            <a:r>
              <a:rPr lang="ru-RU" sz="4000" i="1" dirty="0" smtClean="0"/>
              <a:t>. </a:t>
            </a:r>
          </a:p>
          <a:p>
            <a:pPr indent="12700" algn="just">
              <a:buNone/>
            </a:pPr>
            <a:r>
              <a:rPr lang="ru-RU" sz="4000" i="1" dirty="0" smtClean="0"/>
              <a:t>Информационная продукция радиоканала предназначена </a:t>
            </a:r>
            <a:r>
              <a:rPr lang="ru-RU" sz="4000" b="1" i="1" dirty="0" smtClean="0"/>
              <a:t>для слушателей старше 12 лет".</a:t>
            </a:r>
            <a:endParaRPr lang="ru-RU" sz="4000" b="1" i="1" dirty="0"/>
          </a:p>
        </p:txBody>
      </p:sp>
      <p:sp>
        <p:nvSpPr>
          <p:cNvPr id="5" name="TextBox 6"/>
          <p:cNvSpPr txBox="1"/>
          <p:nvPr/>
        </p:nvSpPr>
        <p:spPr>
          <a:xfrm>
            <a:off x="2428860" y="4827828"/>
            <a:ext cx="6929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dirty="0" smtClean="0">
                <a:latin typeface="+mj-lt"/>
              </a:rPr>
              <a:t>Пример указания выходных данных </a:t>
            </a:r>
          </a:p>
          <a:p>
            <a:pPr algn="ctr"/>
            <a:r>
              <a:rPr lang="ru-RU" sz="2800" b="1" i="1" dirty="0" smtClean="0">
                <a:latin typeface="+mj-lt"/>
              </a:rPr>
              <a:t>радиоканала в соответствии со </a:t>
            </a:r>
          </a:p>
          <a:p>
            <a:pPr algn="ctr"/>
            <a:r>
              <a:rPr lang="ru-RU" sz="2800" b="1" i="1" dirty="0" smtClean="0">
                <a:latin typeface="+mj-lt"/>
              </a:rPr>
              <a:t>ст. 27 Закона РФ " О СМИ " </a:t>
            </a:r>
          </a:p>
          <a:p>
            <a:pPr algn="ctr"/>
            <a:r>
              <a:rPr lang="ru-RU" sz="2800" b="1" i="1" dirty="0" smtClean="0">
                <a:latin typeface="+mj-lt"/>
              </a:rPr>
              <a:t>(полные ВД)</a:t>
            </a:r>
            <a:endParaRPr lang="ru-RU" sz="2800" b="1" i="1" dirty="0">
              <a:latin typeface="+mj-lt"/>
            </a:endParaRPr>
          </a:p>
        </p:txBody>
      </p:sp>
      <p:sp>
        <p:nvSpPr>
          <p:cNvPr id="38914" name="AutoShape 2" descr="ÐÐ°ÑÑÐ¸Ð½ÐºÐ¸ Ð¿Ð¾ Ð·Ð°Ð¿ÑÐ¾ÑÑ ÑÐ°Ð´Ð¸Ð¾ ÐºÐ»Ð¸Ð¿Ð°Ñ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ÐÐ°ÑÑÐ¸Ð½ÐºÐ¸ Ð¿Ð¾ Ð·Ð°Ð¿ÑÐ¾ÑÑ ÑÐ°Ð´Ð¸Ð¾ ÐºÐ»Ð¸Ð¿Ð°Ñ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0" name="Picture 2" descr="ÐÐ°ÑÑÐ¸Ð½ÐºÐ¸ Ð¿Ð¾ Ð·Ð°Ð¿ÑÐ¾ÑÑ ÑÐµÐ»ÐµÐ²Ð¸Ð·Ð¾Ñ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121" b="11111"/>
          <a:stretch>
            <a:fillRect/>
          </a:stretch>
        </p:blipFill>
        <p:spPr bwMode="auto">
          <a:xfrm>
            <a:off x="214282" y="1214422"/>
            <a:ext cx="8643998" cy="56435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ru-RU" sz="4000" b="1" cap="all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Выходные</a:t>
            </a:r>
            <a:r>
              <a:rPr lang="ru-RU" b="1" cap="all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ru-RU" sz="4000" b="1" cap="all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данные</a:t>
            </a:r>
            <a:r>
              <a:rPr lang="ru-RU" b="1" cap="all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ru-RU" sz="4000" b="1" cap="all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телеканала</a:t>
            </a:r>
            <a:endParaRPr lang="ru-RU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effectLst>
                <a:glow rad="127000">
                  <a:schemeClr val="bg1"/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736"/>
            <a:ext cx="8286808" cy="4572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12700" algn="ctr">
              <a:buNone/>
            </a:pPr>
            <a:r>
              <a:rPr lang="ru-RU" i="1" dirty="0" smtClean="0"/>
              <a:t>Телеканал </a:t>
            </a:r>
            <a:r>
              <a:rPr lang="ru-RU" b="1" i="1" dirty="0" smtClean="0"/>
              <a:t>"Вятка" </a:t>
            </a:r>
          </a:p>
          <a:p>
            <a:pPr indent="12700" algn="ctr">
              <a:buNone/>
            </a:pPr>
            <a:r>
              <a:rPr lang="ru-RU" b="1" i="1" dirty="0" smtClean="0"/>
              <a:t>Зарегистрирован Управлением Федеральной службы по надзору в сфере связи, информационных технологий и массовых коммуникаций по Кировской области</a:t>
            </a:r>
            <a:r>
              <a:rPr lang="ru-RU" i="1" dirty="0" smtClean="0"/>
              <a:t> 11 января 2018 года.</a:t>
            </a:r>
          </a:p>
          <a:p>
            <a:pPr indent="12700" algn="ctr">
              <a:buNone/>
            </a:pPr>
            <a:r>
              <a:rPr lang="ru-RU" b="1" i="1" dirty="0" smtClean="0"/>
              <a:t>Регистрационный номер: </a:t>
            </a:r>
          </a:p>
          <a:p>
            <a:pPr indent="12700" algn="ctr">
              <a:buNone/>
            </a:pPr>
            <a:r>
              <a:rPr lang="ru-RU" b="1" i="1" dirty="0" smtClean="0"/>
              <a:t>серия ЭЛ ТУ № 43-00002</a:t>
            </a:r>
            <a:r>
              <a:rPr lang="ru-RU" i="1" dirty="0" smtClean="0"/>
              <a:t>. "12 +"</a:t>
            </a:r>
          </a:p>
          <a:p>
            <a:pPr indent="12700" algn="just">
              <a:buNone/>
            </a:pPr>
            <a:endParaRPr lang="ru-RU" dirty="0" smtClean="0"/>
          </a:p>
          <a:p>
            <a:pPr indent="12700" algn="just">
              <a:buNone/>
            </a:pPr>
            <a:endParaRPr lang="ru-RU" sz="4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41277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8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TV LOGO</a:t>
            </a:r>
            <a:endParaRPr lang="ru-RU" sz="28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9938" name="Picture 2" descr="ÐÐ°ÑÑÐ¸Ð½ÐºÐ¸ Ð¿Ð¾ Ð·Ð°Ð¿ÑÐ¾ÑÑ Ð¸ ÑÐ°Ðº ÑÐ¾Ð¹Ð´ÐµÑ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1393" r="5326"/>
          <a:stretch/>
        </p:blipFill>
        <p:spPr bwMode="auto">
          <a:xfrm>
            <a:off x="7358082" y="2918321"/>
            <a:ext cx="1785918" cy="3511075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285720" y="2143116"/>
            <a:ext cx="8572560" cy="2286016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Wingdings" pitchFamily="2" charset="2"/>
              <a:buChar char="ü"/>
            </a:pPr>
            <a:r>
              <a:rPr lang="ru-RU" dirty="0" smtClean="0"/>
              <a:t>нарушение </a:t>
            </a:r>
            <a:r>
              <a:rPr lang="ru-RU" b="1" dirty="0" smtClean="0"/>
              <a:t>сроков</a:t>
            </a:r>
            <a:r>
              <a:rPr lang="ru-RU" dirty="0" smtClean="0"/>
              <a:t> доставки обязательных экземпляров (не позднее чем через месяц со дня их выхода в эфир);</a:t>
            </a:r>
          </a:p>
          <a:p>
            <a:pPr marL="0" indent="0">
              <a:buFont typeface="Wingdings" pitchFamily="2" charset="2"/>
              <a:buChar char="ü"/>
            </a:pPr>
            <a:r>
              <a:rPr lang="ru-RU" b="1" dirty="0" err="1" smtClean="0"/>
              <a:t>непредоставление</a:t>
            </a:r>
            <a:r>
              <a:rPr lang="ru-RU" b="1" dirty="0" smtClean="0"/>
              <a:t> </a:t>
            </a:r>
            <a:r>
              <a:rPr lang="ru-RU" dirty="0" smtClean="0"/>
              <a:t>обязательных </a:t>
            </a:r>
          </a:p>
          <a:p>
            <a:pPr marL="0" indent="0">
              <a:buNone/>
            </a:pPr>
            <a:r>
              <a:rPr lang="ru-RU" dirty="0" smtClean="0"/>
              <a:t>экземпляров вообще.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Рисунок 4" descr="2-19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57760"/>
            <a:ext cx="3529591" cy="2313437"/>
          </a:xfrm>
          <a:prstGeom prst="rect">
            <a:avLst/>
          </a:prstGeom>
        </p:spPr>
      </p:pic>
      <p:pic>
        <p:nvPicPr>
          <p:cNvPr id="6" name="Рисунок 5" descr="disk1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259467">
            <a:off x="4746122" y="4692543"/>
            <a:ext cx="2047545" cy="2967139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/>
              <a:t>Наиболее частые нарушения</a:t>
            </a:r>
            <a:endParaRPr lang="ru-RU" sz="4800" b="1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57200" y="1189053"/>
            <a:ext cx="8229600" cy="10255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Доставка обязательных экземпляров продукции СМИ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357586" y="6143644"/>
            <a:ext cx="6072198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Ответственность по ст. 13.23 </a:t>
            </a:r>
            <a:r>
              <a:rPr lang="ru-RU" sz="2400" b="1" dirty="0" err="1" smtClean="0"/>
              <a:t>КоАП</a:t>
            </a:r>
            <a:r>
              <a:rPr lang="ru-RU" sz="2400" b="1" dirty="0" smtClean="0"/>
              <a:t> РФ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86050" y="4260843"/>
            <a:ext cx="5786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Причины: </a:t>
            </a:r>
            <a:r>
              <a:rPr lang="ru-RU" sz="2800" b="1" dirty="0" smtClean="0"/>
              <a:t>слабый контроль за исполнением обязанности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904" name="Picture 16" descr="https://tse1.mm.bing.net/th?id=OIP.S-E9xBvDQCk_XXL24kJRuwHaE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38599"/>
            <a:ext cx="9144000" cy="2819401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7900" name="Picture 12" descr="https://st.depositphotos.com/1014017/1956/i/950/depositphotos_19561251-stock-photo-television-scre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2545" y="785794"/>
            <a:ext cx="10146643" cy="361472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7890" name="AutoShape 2" descr="https://image.freepik.com/free-icon/no-translate-detected_318-429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14"/>
          <p:cNvGrpSpPr/>
          <p:nvPr/>
        </p:nvGrpSpPr>
        <p:grpSpPr>
          <a:xfrm>
            <a:off x="-714412" y="3857628"/>
            <a:ext cx="9858444" cy="1071570"/>
            <a:chOff x="-714412" y="2357430"/>
            <a:chExt cx="9858444" cy="107157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857356" y="2643182"/>
              <a:ext cx="7286676" cy="42862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chemeClr val="tx1"/>
                  </a:solidFill>
                  <a:ea typeface="Times New Roman" pitchFamily="18" charset="0"/>
                  <a:cs typeface="Times New Roman" pitchFamily="18" charset="0"/>
                </a:rPr>
                <a:t>Текстовое предупреждение об ограничении</a:t>
              </a:r>
              <a:endParaRPr lang="ru-RU" sz="2800" b="1" dirty="0"/>
            </a:p>
          </p:txBody>
        </p:sp>
        <p:sp>
          <p:nvSpPr>
            <p:cNvPr id="5" name="Пятиугольник 4"/>
            <p:cNvSpPr/>
            <p:nvPr/>
          </p:nvSpPr>
          <p:spPr>
            <a:xfrm flipH="1">
              <a:off x="-714412" y="2357430"/>
              <a:ext cx="2643206" cy="1071570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894" name="Picture 6" descr="https://image.freepik.com/free-icon/no-translate-detected_318-38111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282" y="2397558"/>
              <a:ext cx="1428760" cy="993299"/>
            </a:xfrm>
            <a:prstGeom prst="rect">
              <a:avLst/>
            </a:prstGeom>
            <a:noFill/>
          </p:spPr>
        </p:pic>
      </p:grpSp>
      <p:grpSp>
        <p:nvGrpSpPr>
          <p:cNvPr id="8" name="Группа 15"/>
          <p:cNvGrpSpPr/>
          <p:nvPr/>
        </p:nvGrpSpPr>
        <p:grpSpPr>
          <a:xfrm>
            <a:off x="0" y="1500174"/>
            <a:ext cx="9715536" cy="1071570"/>
            <a:chOff x="0" y="1500174"/>
            <a:chExt cx="9715536" cy="107157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1857364"/>
              <a:ext cx="7215206" cy="42862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/>
                <a:t>8. Знак информационной продукции</a:t>
              </a:r>
              <a:endParaRPr lang="ru-RU" sz="2800" b="1" dirty="0"/>
            </a:p>
          </p:txBody>
        </p:sp>
        <p:sp>
          <p:nvSpPr>
            <p:cNvPr id="7" name="Пятиугольник 6"/>
            <p:cNvSpPr/>
            <p:nvPr/>
          </p:nvSpPr>
          <p:spPr>
            <a:xfrm>
              <a:off x="7072330" y="1500174"/>
              <a:ext cx="2643206" cy="1071570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" name="Группа 13"/>
            <p:cNvGrpSpPr/>
            <p:nvPr/>
          </p:nvGrpSpPr>
          <p:grpSpPr>
            <a:xfrm>
              <a:off x="7215206" y="1559390"/>
              <a:ext cx="1571636" cy="959935"/>
              <a:chOff x="7215206" y="1559390"/>
              <a:chExt cx="1571636" cy="959935"/>
            </a:xfrm>
          </p:grpSpPr>
          <p:pic>
            <p:nvPicPr>
              <p:cNvPr id="37898" name="Picture 10" descr="http://ttkzs.ru/wp-content/uploads/2018/01/%D0%A2%D0%A2%D0%9A-%D1%82%D0%B5%D0%BB%D0%B5%D0%B2%D0%B8%D0%B4%D0%B5%D0%BD%D0%B8%D0%B5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215206" y="1559390"/>
                <a:ext cx="1571636" cy="959935"/>
              </a:xfrm>
              <a:prstGeom prst="rect">
                <a:avLst/>
              </a:prstGeom>
              <a:noFill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643834" y="1824327"/>
                <a:ext cx="9286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12+</a:t>
                </a:r>
                <a:endParaRPr lang="ru-RU" sz="2400" dirty="0"/>
              </a:p>
            </p:txBody>
          </p:sp>
        </p:grpSp>
      </p:grpSp>
      <p:sp>
        <p:nvSpPr>
          <p:cNvPr id="17" name="Скругленный прямоугольник 16"/>
          <p:cNvSpPr/>
          <p:nvPr/>
        </p:nvSpPr>
        <p:spPr>
          <a:xfrm>
            <a:off x="214282" y="2428868"/>
            <a:ext cx="1500198" cy="128588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0+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57356" y="2428868"/>
            <a:ext cx="1571636" cy="128588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6+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643306" y="2428868"/>
            <a:ext cx="1571636" cy="128588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12+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429256" y="2428868"/>
            <a:ext cx="1500198" cy="128588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16+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86644" y="2714620"/>
            <a:ext cx="1571636" cy="1285884"/>
          </a:xfrm>
          <a:prstGeom prst="roundRect">
            <a:avLst/>
          </a:prstGeom>
          <a:ln/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18+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7000892" y="5214950"/>
            <a:ext cx="2071702" cy="1428760"/>
          </a:xfrm>
          <a:prstGeom prst="wedgeRoundRectCallout">
            <a:avLst>
              <a:gd name="adj1" fmla="val -334113"/>
              <a:gd name="adj2" fmla="val -93034"/>
              <a:gd name="adj3" fmla="val 16667"/>
            </a:avLst>
          </a:prstGeom>
          <a:ln/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Запрещено для детей</a:t>
            </a:r>
            <a:endParaRPr lang="ru-RU" sz="2800" dirty="0"/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4786314" y="5214950"/>
            <a:ext cx="1928826" cy="1428760"/>
          </a:xfrm>
          <a:prstGeom prst="wedgeRoundRectCallout">
            <a:avLst>
              <a:gd name="adj1" fmla="val -247111"/>
              <a:gd name="adj2" fmla="val -8856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Для детей старше </a:t>
            </a:r>
          </a:p>
          <a:p>
            <a:pPr algn="ctr"/>
            <a:r>
              <a:rPr lang="ru-RU" sz="2800" dirty="0" smtClean="0"/>
              <a:t>16 лет</a:t>
            </a:r>
            <a:endParaRPr lang="ru-RU" sz="2800" dirty="0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2500298" y="5214950"/>
            <a:ext cx="1928826" cy="1428760"/>
          </a:xfrm>
          <a:prstGeom prst="wedgeRoundRectCallout">
            <a:avLst>
              <a:gd name="adj1" fmla="val -130247"/>
              <a:gd name="adj2" fmla="val -8038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Для детей старше </a:t>
            </a:r>
          </a:p>
          <a:p>
            <a:pPr algn="ctr"/>
            <a:r>
              <a:rPr lang="ru-RU" sz="2800" dirty="0" smtClean="0"/>
              <a:t>12 лет</a:t>
            </a:r>
            <a:endParaRPr lang="ru-RU" sz="2800" dirty="0"/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71406" y="5214950"/>
            <a:ext cx="1928826" cy="1428760"/>
          </a:xfrm>
          <a:prstGeom prst="wedgeRoundRectCallout">
            <a:avLst>
              <a:gd name="adj1" fmla="val -14485"/>
              <a:gd name="adj2" fmla="val -8559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Для детей старше </a:t>
            </a:r>
          </a:p>
          <a:p>
            <a:pPr algn="ctr"/>
            <a:r>
              <a:rPr lang="ru-RU" sz="2800" dirty="0" smtClean="0"/>
              <a:t>6 лет</a:t>
            </a:r>
            <a:endParaRPr lang="ru-RU" sz="2800" dirty="0"/>
          </a:p>
        </p:txBody>
      </p:sp>
      <p:sp>
        <p:nvSpPr>
          <p:cNvPr id="37902" name="AutoShape 14" descr="https://obotravlenii.ru/wp-content/uploads/2017/08/Radiovoln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Наиболее частые нарушения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715140" y="917958"/>
            <a:ext cx="2537380" cy="51077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400" b="1" i="1" dirty="0" smtClean="0"/>
              <a:t>Ст. 12 436-ФЗ</a:t>
            </a:r>
            <a:endParaRPr lang="ru-RU" sz="2400" b="1" i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" name="Группа 5"/>
          <p:cNvGrpSpPr/>
          <p:nvPr/>
        </p:nvGrpSpPr>
        <p:grpSpPr>
          <a:xfrm>
            <a:off x="857224" y="2024054"/>
            <a:ext cx="7358114" cy="4833970"/>
            <a:chOff x="571472" y="1428735"/>
            <a:chExt cx="8001056" cy="5334037"/>
          </a:xfrm>
        </p:grpSpPr>
        <p:pic>
          <p:nvPicPr>
            <p:cNvPr id="7" name="Picture 2" descr="http://pngimg.com/uploads/tv/tv_PNG39236.png"/>
            <p:cNvPicPr>
              <a:picLocks noChangeAspect="1" noChangeArrowheads="1"/>
            </p:cNvPicPr>
            <p:nvPr/>
          </p:nvPicPr>
          <p:blipFill>
            <a:blip r:embed="rId3"/>
            <a:srcRect l="928" t="6494" r="1640" b="2597"/>
            <a:stretch>
              <a:fillRect/>
            </a:stretch>
          </p:blipFill>
          <p:spPr bwMode="auto">
            <a:xfrm>
              <a:off x="571472" y="1428735"/>
              <a:ext cx="8001056" cy="5334037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4286248" y="5929330"/>
              <a:ext cx="571504" cy="1428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4282" y="1214422"/>
            <a:ext cx="878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Демонстрация </a:t>
            </a:r>
            <a:r>
              <a:rPr lang="ru-RU" sz="2400" dirty="0"/>
              <a:t>одновременно двух знаков информационной продукции (0+ и 12</a:t>
            </a:r>
            <a:r>
              <a:rPr lang="ru-RU" sz="2400" dirty="0" smtClean="0"/>
              <a:t>+)</a:t>
            </a:r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endParaRPr lang="ru-RU" dirty="0" smtClean="0"/>
          </a:p>
          <a:p>
            <a:pPr marL="342900" indent="-342900">
              <a:buAutoNum type="arabicParenR" startAt="5"/>
            </a:pPr>
            <a:endParaRPr lang="ru-RU" dirty="0" smtClean="0"/>
          </a:p>
          <a:p>
            <a:pPr marL="342900" indent="-342900">
              <a:buAutoNum type="arabicParenR" startAt="5"/>
            </a:pPr>
            <a:endParaRPr lang="ru-RU" dirty="0" smtClean="0"/>
          </a:p>
          <a:p>
            <a:pPr marL="342900" indent="-342900">
              <a:buAutoNum type="arabicParenR" startAt="5"/>
            </a:pPr>
            <a:endParaRPr lang="ru-RU" dirty="0"/>
          </a:p>
        </p:txBody>
      </p:sp>
      <p:pic>
        <p:nvPicPr>
          <p:cNvPr id="49154" name="Picture 2" descr="\\Servernadzor\онсмк\!Проверки и СН\ВЕЩАНИЕ\2018\2 квартал\Гранд ТВ\скрины\image001 (6).png"/>
          <p:cNvPicPr>
            <a:picLocks noChangeAspect="1" noChangeArrowheads="1"/>
          </p:cNvPicPr>
          <p:nvPr/>
        </p:nvPicPr>
        <p:blipFill>
          <a:blip r:embed="rId4"/>
          <a:srcRect l="17968" t="4167" r="17969" b="12499"/>
          <a:stretch>
            <a:fillRect/>
          </a:stretch>
        </p:blipFill>
        <p:spPr bwMode="auto">
          <a:xfrm>
            <a:off x="1142976" y="2285992"/>
            <a:ext cx="6858048" cy="3714776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Наиболее частые нарушения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357586" y="6143644"/>
            <a:ext cx="6072198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Ответственность по ч. 2 ст. 13.21 </a:t>
            </a:r>
            <a:r>
              <a:rPr lang="ru-RU" sz="2400" b="1" dirty="0" err="1" smtClean="0"/>
              <a:t>КоАП</a:t>
            </a:r>
            <a:r>
              <a:rPr lang="ru-RU" sz="2400" b="1" dirty="0" smtClean="0"/>
              <a:t> РФ</a:t>
            </a:r>
            <a:endParaRPr lang="ru-RU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096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7088" y="2349500"/>
              <a:ext cx="2016125" cy="763588"/>
            </p14:xfrm>
          </p:contentPart>
        </mc:Choice>
        <mc:Fallback xmlns="">
          <p:pic>
            <p:nvPicPr>
              <p:cNvPr id="4096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1247" y="2286138"/>
                <a:ext cx="2047807" cy="890313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/>
          <p:cNvSpPr txBox="1"/>
          <p:nvPr/>
        </p:nvSpPr>
        <p:spPr>
          <a:xfrm>
            <a:off x="7064920" y="255885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0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TV</a:t>
            </a:r>
            <a:endParaRPr lang="ru-RU" sz="40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3" name="Группа 5"/>
          <p:cNvGrpSpPr/>
          <p:nvPr/>
        </p:nvGrpSpPr>
        <p:grpSpPr>
          <a:xfrm>
            <a:off x="857224" y="2024054"/>
            <a:ext cx="7358114" cy="4833970"/>
            <a:chOff x="571472" y="1428735"/>
            <a:chExt cx="8001056" cy="5334037"/>
          </a:xfrm>
        </p:grpSpPr>
        <p:pic>
          <p:nvPicPr>
            <p:cNvPr id="7" name="Picture 2" descr="http://pngimg.com/uploads/tv/tv_PNG39236.png"/>
            <p:cNvPicPr>
              <a:picLocks noChangeAspect="1" noChangeArrowheads="1"/>
            </p:cNvPicPr>
            <p:nvPr/>
          </p:nvPicPr>
          <p:blipFill>
            <a:blip r:embed="rId3"/>
            <a:srcRect l="928" t="6494" r="1640" b="2597"/>
            <a:stretch>
              <a:fillRect/>
            </a:stretch>
          </p:blipFill>
          <p:spPr bwMode="auto">
            <a:xfrm>
              <a:off x="571472" y="1428735"/>
              <a:ext cx="8001056" cy="5334037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4286248" y="5929330"/>
              <a:ext cx="571504" cy="1428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4282" y="1214422"/>
            <a:ext cx="8786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Несоблюдение требований к размеру знака информационной продукции</a:t>
            </a:r>
          </a:p>
          <a:p>
            <a:pPr marL="342900" indent="-342900">
              <a:buAutoNum type="arabicParenR" startAt="5"/>
            </a:pPr>
            <a:endParaRPr lang="ru-RU" dirty="0" smtClean="0"/>
          </a:p>
          <a:p>
            <a:pPr marL="342900" indent="-342900">
              <a:buAutoNum type="arabicParenR" startAt="5"/>
            </a:pPr>
            <a:endParaRPr lang="ru-RU" dirty="0" smtClean="0"/>
          </a:p>
          <a:p>
            <a:pPr marL="342900" indent="-342900">
              <a:buAutoNum type="arabicParenR" startAt="5"/>
            </a:pPr>
            <a:endParaRPr lang="ru-RU" dirty="0" smtClean="0"/>
          </a:p>
          <a:p>
            <a:pPr marL="342900" indent="-342900">
              <a:buAutoNum type="arabicParenR" startAt="5"/>
            </a:pPr>
            <a:endParaRPr lang="ru-RU" dirty="0"/>
          </a:p>
        </p:txBody>
      </p:sp>
      <p:pic>
        <p:nvPicPr>
          <p:cNvPr id="2050" name="Picture 2" descr="D:\2017\2017\4 квартал\Молот\скрины\региона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8" t="6945" r="16164" b="18269"/>
          <a:stretch/>
        </p:blipFill>
        <p:spPr bwMode="auto">
          <a:xfrm>
            <a:off x="1115616" y="2256041"/>
            <a:ext cx="6912768" cy="384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Рукописные данные 1"/>
              <p14:cNvContentPartPr/>
              <p14:nvPr/>
            </p14:nvContentPartPr>
            <p14:xfrm>
              <a:off x="330120" y="3187800"/>
              <a:ext cx="768960" cy="1067040"/>
            </p14:xfrm>
          </p:contentPart>
        </mc:Choice>
        <mc:Fallback xmlns="">
          <p:pic>
            <p:nvPicPr>
              <p:cNvPr id="2" name="Рукописные данные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280" y="3124080"/>
                <a:ext cx="800640" cy="119412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Наиболее частые нарушения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220486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4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TV LOGO</a:t>
            </a:r>
            <a:endParaRPr lang="ru-RU" sz="24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357586" y="6143644"/>
            <a:ext cx="6072198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Ответственность по ч. 2 ст. 13.21 </a:t>
            </a:r>
            <a:r>
              <a:rPr lang="ru-RU" sz="2400" b="1" dirty="0" err="1" smtClean="0"/>
              <a:t>КоАП</a:t>
            </a:r>
            <a:r>
              <a:rPr lang="ru-RU" sz="2400" b="1" dirty="0" smtClean="0"/>
              <a:t> РФ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77802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1835696" y="4464713"/>
            <a:ext cx="7242891" cy="2405274"/>
            <a:chOff x="4032558" y="4581189"/>
            <a:chExt cx="5118037" cy="2288798"/>
          </a:xfrm>
        </p:grpSpPr>
        <p:pic>
          <p:nvPicPr>
            <p:cNvPr id="35843" name="Picture 3" descr="\\Servernadzor\онсмк\!Проверки и СН\СМИ\2018\06. Июнь\!ВНПЛ\Первый городской канал в Кирове\ПРИЛОЖЕНИЯ (для всех АП)\Скриншот реестра прокатных удостоверений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25219" y="4581189"/>
              <a:ext cx="2225376" cy="227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\\Servernadzor\онсмк\!Проверки и СН\СМИ\2018\06. Июнь\!ВНПЛ\Первый городской канал в Кирове\ПРИЛОЖЕНИЯ (для всех АП)\Скриншот реестра прокатных удостоверений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32558" y="4593176"/>
              <a:ext cx="2892661" cy="227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14282" y="1214423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Занижение знака информационной продукции </a:t>
            </a:r>
          </a:p>
          <a:p>
            <a:pPr algn="ctr"/>
            <a:r>
              <a:rPr lang="ru-RU" sz="2400" dirty="0" smtClean="0"/>
              <a:t>(анонсы, объявления, трансляция фильмов)</a:t>
            </a:r>
          </a:p>
        </p:txBody>
      </p:sp>
      <p:grpSp>
        <p:nvGrpSpPr>
          <p:cNvPr id="5" name="Группа 1"/>
          <p:cNvGrpSpPr/>
          <p:nvPr/>
        </p:nvGrpSpPr>
        <p:grpSpPr>
          <a:xfrm>
            <a:off x="1835696" y="1979406"/>
            <a:ext cx="5184576" cy="2613770"/>
            <a:chOff x="857224" y="2024054"/>
            <a:chExt cx="7358114" cy="4833970"/>
          </a:xfrm>
        </p:grpSpPr>
        <p:grpSp>
          <p:nvGrpSpPr>
            <p:cNvPr id="6" name="Группа 15"/>
            <p:cNvGrpSpPr/>
            <p:nvPr/>
          </p:nvGrpSpPr>
          <p:grpSpPr>
            <a:xfrm>
              <a:off x="857224" y="2024054"/>
              <a:ext cx="7358114" cy="4833970"/>
              <a:chOff x="571472" y="1428735"/>
              <a:chExt cx="8001056" cy="5334037"/>
            </a:xfrm>
          </p:grpSpPr>
          <p:pic>
            <p:nvPicPr>
              <p:cNvPr id="17" name="Picture 2" descr="http://pngimg.com/uploads/tv/tv_PNG39236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472" y="1428735"/>
                <a:ext cx="8001056" cy="5334037"/>
              </a:xfrm>
              <a:prstGeom prst="rect">
                <a:avLst/>
              </a:prstGeom>
              <a:noFill/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4286248" y="5929330"/>
                <a:ext cx="571504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8" name="Группа 11"/>
            <p:cNvGrpSpPr/>
            <p:nvPr/>
          </p:nvGrpSpPr>
          <p:grpSpPr>
            <a:xfrm>
              <a:off x="1099080" y="2204864"/>
              <a:ext cx="6929304" cy="3897854"/>
              <a:chOff x="1428728" y="2714620"/>
              <a:chExt cx="4143404" cy="2071702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lum bright="5000" contrast="-48000"/>
              </a:blip>
              <a:srcRect/>
              <a:stretch>
                <a:fillRect/>
              </a:stretch>
            </p:blipFill>
            <p:spPr bwMode="auto">
              <a:xfrm>
                <a:off x="1428728" y="2714620"/>
                <a:ext cx="4143404" cy="2071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4929190" y="2786058"/>
                <a:ext cx="642942" cy="50006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127000"/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5" name="Скругленная прямоугольная выноска 24"/>
          <p:cNvSpPr/>
          <p:nvPr/>
        </p:nvSpPr>
        <p:spPr>
          <a:xfrm>
            <a:off x="7500958" y="3417461"/>
            <a:ext cx="1500198" cy="857256"/>
          </a:xfrm>
          <a:prstGeom prst="wedgeRoundRectCallout">
            <a:avLst>
              <a:gd name="adj1" fmla="val -104562"/>
              <a:gd name="adj2" fmla="val 31527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18+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Наиболее частые нарушения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98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63713" y="3500438"/>
              <a:ext cx="3024187" cy="688975"/>
            </p14:xfrm>
          </p:contentPart>
        </mc:Choice>
        <mc:Fallback xmlns="">
          <p:pic>
            <p:nvPicPr>
              <p:cNvPr id="4198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47874" y="3436651"/>
                <a:ext cx="3056225" cy="816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198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87900" y="6292850"/>
              <a:ext cx="2447925" cy="565150"/>
            </p14:xfrm>
          </p:contentPart>
        </mc:Choice>
        <mc:Fallback xmlns="">
          <p:pic>
            <p:nvPicPr>
              <p:cNvPr id="4198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71700" y="6229095"/>
                <a:ext cx="2479964" cy="6923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/>
          <p:cNvSpPr txBox="1"/>
          <p:nvPr/>
        </p:nvSpPr>
        <p:spPr>
          <a:xfrm>
            <a:off x="6228184" y="213285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8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TV</a:t>
            </a:r>
            <a:endParaRPr lang="ru-RU" sz="28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6498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/>
          <p:cNvSpPr txBox="1"/>
          <p:nvPr/>
        </p:nvSpPr>
        <p:spPr>
          <a:xfrm>
            <a:off x="214282" y="1214423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Отсутствие знака информационной продукции (в том числе, при возобновлении программы после прерывания рекламой)</a:t>
            </a:r>
          </a:p>
        </p:txBody>
      </p:sp>
      <p:pic>
        <p:nvPicPr>
          <p:cNvPr id="50178" name="Picture 2" descr="\\Servernadzor\онсмк\!Проверки и СН\ВЕЩАНИЕ\2018\2 квартал\Гранд ТВ\скрины\image001 (7)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000240"/>
            <a:ext cx="5214974" cy="2706505"/>
          </a:xfrm>
          <a:prstGeom prst="rect">
            <a:avLst/>
          </a:prstGeom>
          <a:noFill/>
        </p:spPr>
      </p:pic>
      <p:pic>
        <p:nvPicPr>
          <p:cNvPr id="50179" name="Picture 3" descr="\\Servernadzor\онсмк\!Проверки и СН\ВЕЩАНИЕ\2018\2 квартал\Гранд ТВ\скрины\image001 (8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357694"/>
            <a:ext cx="5214974" cy="2357454"/>
          </a:xfrm>
          <a:prstGeom prst="rect">
            <a:avLst/>
          </a:prstGeom>
          <a:noFill/>
        </p:spPr>
      </p:pic>
      <p:pic>
        <p:nvPicPr>
          <p:cNvPr id="50180" name="Picture 4" descr="\\Servernadzor\онсмк\!Проверки и СН\ВЕЩАНИЕ\2018\2 квартал\Гранд ТВ\скрины\image0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64" y="2000240"/>
            <a:ext cx="3428992" cy="2428892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7715240" y="3714752"/>
            <a:ext cx="1428760" cy="571504"/>
          </a:xfrm>
          <a:prstGeom prst="wedgeRoundRectCallout">
            <a:avLst>
              <a:gd name="adj1" fmla="val -121297"/>
              <a:gd name="adj2" fmla="val 5691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6+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81" name="Picture 5" descr="\\Servernadzor\онсмк\!Проверки и СН\ВЕЩАНИЕ\2018\2 квартал\Гранд ТВ\скрины\image001 (3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4429132"/>
            <a:ext cx="3571900" cy="2214578"/>
          </a:xfrm>
          <a:prstGeom prst="rect">
            <a:avLst/>
          </a:prstGeom>
          <a:noFill/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7572396" y="5786454"/>
            <a:ext cx="1428760" cy="571504"/>
          </a:xfrm>
          <a:prstGeom prst="wedgeRoundRectCallout">
            <a:avLst>
              <a:gd name="adj1" fmla="val -121297"/>
              <a:gd name="adj2" fmla="val 5691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12+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Наиболее частые нарушения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4" name="Содержимое 2"/>
          <p:cNvSpPr txBox="1">
            <a:spLocks/>
          </p:cNvSpPr>
          <p:nvPr/>
        </p:nvSpPr>
        <p:spPr>
          <a:xfrm>
            <a:off x="-38159" y="2204864"/>
            <a:ext cx="9362687" cy="3096344"/>
          </a:xfrm>
          <a:prstGeom prst="rect">
            <a:avLst/>
          </a:prstGeom>
          <a:ln>
            <a:noFill/>
          </a:ln>
          <a:effectLst>
            <a:softEdge rad="635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нарушения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84699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9. Превышение объемом рекламных сообщений в СМИ</a:t>
            </a:r>
            <a:r>
              <a:rPr lang="en-US" b="1" dirty="0" smtClean="0"/>
              <a:t> (</a:t>
            </a:r>
            <a:r>
              <a:rPr lang="ru-RU" b="1" dirty="0" smtClean="0"/>
              <a:t>РВ)</a:t>
            </a:r>
            <a:r>
              <a:rPr lang="ru-RU" b="1" dirty="0"/>
              <a:t> 20 % от общего объема вещания в течение суток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4282" y="274638"/>
            <a:ext cx="8715436" cy="939784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Новые частые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нарушения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5496" y="2564904"/>
            <a:ext cx="8786874" cy="2168951"/>
            <a:chOff x="71406" y="3146484"/>
            <a:chExt cx="8786874" cy="216895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152500" y="4172427"/>
              <a:ext cx="7705780" cy="28575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авая фигурная скобка 17"/>
            <p:cNvSpPr/>
            <p:nvPr/>
          </p:nvSpPr>
          <p:spPr>
            <a:xfrm rot="5400000">
              <a:off x="4786314" y="776440"/>
              <a:ext cx="428628" cy="7715304"/>
            </a:xfrm>
            <a:prstGeom prst="rightBrac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авая фигурная скобка 18"/>
            <p:cNvSpPr/>
            <p:nvPr/>
          </p:nvSpPr>
          <p:spPr>
            <a:xfrm rot="5400000" flipH="1">
              <a:off x="2959883" y="2855586"/>
              <a:ext cx="509590" cy="2143140"/>
            </a:xfrm>
            <a:prstGeom prst="rightBrac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14480" y="3146484"/>
              <a:ext cx="5989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>
                  <a:solidFill>
                    <a:schemeClr val="accent6">
                      <a:lumMod val="50000"/>
                    </a:schemeClr>
                  </a:solidFill>
                </a:rPr>
                <a:t>Реклама </a:t>
              </a:r>
              <a:r>
                <a:rPr lang="ru-RU" sz="3200" b="1" i="1" dirty="0" smtClean="0">
                  <a:solidFill>
                    <a:schemeClr val="accent6">
                      <a:lumMod val="50000"/>
                    </a:schemeClr>
                  </a:solidFill>
                </a:rPr>
                <a:t>(~7 часов) &gt;</a:t>
              </a:r>
              <a:r>
                <a:rPr lang="en-US" sz="3200" b="1" i="1" dirty="0" smtClean="0">
                  <a:solidFill>
                    <a:schemeClr val="accent6">
                      <a:lumMod val="50000"/>
                    </a:schemeClr>
                  </a:solidFill>
                </a:rPr>
                <a:t> 20 %</a:t>
              </a:r>
              <a:endParaRPr lang="ru-RU" sz="32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29124" y="4743931"/>
              <a:ext cx="1357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/>
                <a:t>24 часа</a:t>
              </a:r>
              <a:endParaRPr lang="ru-RU" sz="24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406" y="3991150"/>
              <a:ext cx="1214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/>
                <a:t>День 1</a:t>
              </a:r>
              <a:endParaRPr lang="ru-RU" sz="2400" b="1" i="1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143108" y="4172427"/>
              <a:ext cx="571504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 flipH="1">
              <a:off x="3929058" y="4172427"/>
              <a:ext cx="357190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857488" y="4172427"/>
              <a:ext cx="571504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571868" y="4172427"/>
              <a:ext cx="285752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4063" t="43750" r="13867" b="40625"/>
            <a:stretch>
              <a:fillRect/>
            </a:stretch>
          </p:blipFill>
          <p:spPr bwMode="auto">
            <a:xfrm flipH="1">
              <a:off x="4286248" y="3743799"/>
              <a:ext cx="4572032" cy="1071570"/>
            </a:xfrm>
            <a:prstGeom prst="rect">
              <a:avLst/>
            </a:prstGeom>
            <a:noFill/>
          </p:spPr>
        </p:pic>
        <p:pic>
          <p:nvPicPr>
            <p:cNvPr id="30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5981" t="43750" r="35934" b="40625"/>
            <a:stretch>
              <a:fillRect/>
            </a:stretch>
          </p:blipFill>
          <p:spPr bwMode="auto">
            <a:xfrm>
              <a:off x="1142976" y="3815237"/>
              <a:ext cx="1000132" cy="1071570"/>
            </a:xfrm>
            <a:prstGeom prst="rect">
              <a:avLst/>
            </a:prstGeom>
            <a:noFill/>
          </p:spPr>
        </p:pic>
        <p:pic>
          <p:nvPicPr>
            <p:cNvPr id="31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0113" t="43750" r="42995" b="40625"/>
            <a:stretch>
              <a:fillRect/>
            </a:stretch>
          </p:blipFill>
          <p:spPr bwMode="auto">
            <a:xfrm flipH="1">
              <a:off x="2714612" y="3815237"/>
              <a:ext cx="142876" cy="1071570"/>
            </a:xfrm>
            <a:prstGeom prst="rect">
              <a:avLst/>
            </a:prstGeom>
            <a:noFill/>
          </p:spPr>
        </p:pic>
        <p:pic>
          <p:nvPicPr>
            <p:cNvPr id="32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0113" t="43750" r="42995" b="40625"/>
            <a:stretch>
              <a:fillRect/>
            </a:stretch>
          </p:blipFill>
          <p:spPr bwMode="auto">
            <a:xfrm flipH="1">
              <a:off x="3428992" y="3600923"/>
              <a:ext cx="142876" cy="1500198"/>
            </a:xfrm>
            <a:prstGeom prst="rect">
              <a:avLst/>
            </a:prstGeom>
            <a:noFill/>
          </p:spPr>
        </p:pic>
        <p:pic>
          <p:nvPicPr>
            <p:cNvPr id="33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0113" t="43750" r="42995" b="40625"/>
            <a:stretch>
              <a:fillRect/>
            </a:stretch>
          </p:blipFill>
          <p:spPr bwMode="auto">
            <a:xfrm flipH="1">
              <a:off x="3857618" y="3386609"/>
              <a:ext cx="71439" cy="1928826"/>
            </a:xfrm>
            <a:prstGeom prst="rect">
              <a:avLst/>
            </a:prstGeom>
            <a:noFill/>
          </p:spPr>
        </p:pic>
      </p:grpSp>
      <p:pic>
        <p:nvPicPr>
          <p:cNvPr id="1027" name="Picture 3" descr="D:\Program Files\Microsoft Office\MEDIA\CAGCAT10\j0292020.wmf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6"/>
          <a:stretch/>
        </p:blipFill>
        <p:spPr bwMode="auto">
          <a:xfrm>
            <a:off x="827584" y="4229799"/>
            <a:ext cx="3101420" cy="262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19872" y="2636912"/>
            <a:ext cx="1152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~</a:t>
            </a:r>
            <a:endParaRPr lang="ru-RU" sz="3200" dirty="0"/>
          </a:p>
        </p:txBody>
      </p:sp>
      <p:pic>
        <p:nvPicPr>
          <p:cNvPr id="1029" name="Picture 5" descr="D:\Program Files\Microsoft Office\MEDIA\CAGCAT10\j0293236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55" y="4950949"/>
            <a:ext cx="1743669" cy="12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357586" y="6143644"/>
            <a:ext cx="6072198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Передача сведений в УФАС</a:t>
            </a:r>
            <a:endParaRPr lang="ru-RU" sz="28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786066"/>
            <a:ext cx="9501254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Благодарим за внимание!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0400" y="5661248"/>
            <a:ext cx="1763688" cy="1080120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±ÐµÑÐ¿Ð»Ð°ÑÐ½ÑÐµ ÐºÐ°ÑÑÐ¸Ð½ÐºÐ¸ ÑÐ°Ð´Ð¸Ð¾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42973" y="857232"/>
            <a:ext cx="6572296" cy="5643602"/>
          </a:xfrm>
          <a:prstGeom prst="rect">
            <a:avLst/>
          </a:prstGeom>
          <a:noFill/>
          <a:effectLst>
            <a:softEdge rad="635000"/>
          </a:effectLst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524398"/>
              </p:ext>
            </p:extLst>
          </p:nvPr>
        </p:nvGraphicFramePr>
        <p:xfrm>
          <a:off x="142844" y="357166"/>
          <a:ext cx="8858312" cy="635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1186" y="5957848"/>
            <a:ext cx="479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Bookman Old Style" pitchFamily="18" charset="0"/>
              </a:rPr>
              <a:t>Нарушения, выявленные в 2019 </a:t>
            </a:r>
            <a:r>
              <a:rPr lang="ru-RU" b="1" dirty="0">
                <a:solidFill>
                  <a:schemeClr val="tx2"/>
                </a:solidFill>
                <a:latin typeface="Bookman Old Style" pitchFamily="18" charset="0"/>
              </a:rPr>
              <a:t>г.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Picture 4" descr="ÐÐ°ÑÑÐ¸Ð½ÐºÐ¸ Ð¿Ð¾ Ð·Ð°Ð¿ÑÐ¾ÑÑ Ð·Ð²ÑÐºÐ¾Ð²Ð°Ñ Ð´Ð¾ÑÐ¾Ð¶ÐºÐ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6" t="13566" b="55426"/>
          <a:stretch>
            <a:fillRect/>
          </a:stretch>
        </p:blipFill>
        <p:spPr bwMode="auto">
          <a:xfrm>
            <a:off x="0" y="6357958"/>
            <a:ext cx="9144000" cy="571504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/>
              <a:t>Нарушения, выявляемые в отношении вещателей</a:t>
            </a:r>
            <a:endParaRPr lang="ru-RU" sz="40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 Ð½Ð°ÑÑÑÐ¾ÐµÑÐ½Ð°Ñ ÑÐ°Ð±Ð»Ð¸Ñ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</p:spPr>
      </p:pic>
      <p:pic>
        <p:nvPicPr>
          <p:cNvPr id="14" name="Picture 2" descr="ÐÐ°ÑÑÐ¸Ð½ÐºÐ¸ Ð¿Ð¾ Ð·Ð°Ð¿ÑÐ¾ÑÑ Ð½Ð°ÑÑÑÐ¾ÐµÑÐ½Ð°Ñ ÑÐ°Ð±Ð»Ð¸ÑÐ°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2" y="-22"/>
            <a:ext cx="1857388" cy="685802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1285860"/>
            <a:ext cx="7643866" cy="5572140"/>
          </a:xfrm>
        </p:spPr>
        <p:txBody>
          <a:bodyPr>
            <a:normAutofit fontScale="92500"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lang="ru-RU" dirty="0" smtClean="0"/>
              <a:t>Вещание СМИ указанного в лицензии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dirty="0" smtClean="0"/>
              <a:t>Территория вещания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b="1" dirty="0" smtClean="0"/>
              <a:t>Общий объем вещания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b="1" dirty="0" smtClean="0"/>
              <a:t>Соотношение объема вещания продукции СМИ к общему объему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dirty="0" smtClean="0"/>
              <a:t>Дата начала вещания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dirty="0" smtClean="0"/>
              <a:t>Вещание в определенной среде вещания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b="1" dirty="0" smtClean="0"/>
              <a:t>Соблюдение программной концепции/направленности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b="1" dirty="0" smtClean="0"/>
              <a:t>Периодичность и время вещания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939784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/>
              <a:t>Лицензионные параметры вещания:</a:t>
            </a:r>
            <a:endParaRPr lang="ru-RU" sz="40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2" name="Picture 4" descr="ÐÐ°ÑÑÐ¸Ð½ÐºÐ¸ Ð¿Ð¾ Ð·Ð°Ð¿ÑÐ¾ÑÑ Ð½Ðµ ÐºÑÑÐ¸ÑÑ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5429264"/>
            <a:ext cx="1643074" cy="933357"/>
          </a:xfrm>
          <a:prstGeom prst="rect">
            <a:avLst/>
          </a:prstGeom>
          <a:noFill/>
        </p:spPr>
      </p:pic>
      <p:pic>
        <p:nvPicPr>
          <p:cNvPr id="15" name="Рисунок 14" descr="maxresdefau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230" y="3786190"/>
            <a:ext cx="2857488" cy="1406436"/>
          </a:xfrm>
          <a:prstGeom prst="rect">
            <a:avLst/>
          </a:prstGeom>
        </p:spPr>
      </p:pic>
      <p:pic>
        <p:nvPicPr>
          <p:cNvPr id="2050" name="Picture 2" descr="ÐÐ°ÑÑÐ¸Ð½ÐºÐ¸ Ð¿Ð¾ Ð·Ð°Ð¿ÑÐ¾ÑÑ Ð´Ð¸ÑÐºÐ¸ c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269561"/>
            <a:ext cx="2428892" cy="1445191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500034" y="2643182"/>
            <a:ext cx="5500726" cy="92869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0034" y="4143380"/>
            <a:ext cx="5500726" cy="107157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939784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/>
              <a:t>Требования для СМИ: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57850" y="3429000"/>
            <a:ext cx="3786182" cy="51077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ФЗ от 29.12.1994 № 77-ФЗ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14942" y="4929198"/>
            <a:ext cx="3929058" cy="51077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ФЗ от 29.12.2010 № 436-ФЗ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0034" y="1357298"/>
            <a:ext cx="5500726" cy="78581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034" y="5643578"/>
            <a:ext cx="5500726" cy="107157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6215074" cy="5214974"/>
          </a:xfrm>
        </p:spPr>
        <p:txBody>
          <a:bodyPr>
            <a:normAutofit fontScale="92500"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lang="ru-RU" b="1" dirty="0" smtClean="0"/>
              <a:t>Объявление выходных данных</a:t>
            </a:r>
          </a:p>
          <a:p>
            <a:pPr marL="514350" indent="-514350">
              <a:buFont typeface="Wingdings" pitchFamily="2" charset="2"/>
              <a:buChar char="ü"/>
            </a:pPr>
            <a:endParaRPr lang="ru-RU" b="1" dirty="0" smtClean="0"/>
          </a:p>
          <a:p>
            <a:pPr marL="514350" indent="-514350">
              <a:buFont typeface="Wingdings" pitchFamily="2" charset="2"/>
              <a:buChar char="ü"/>
            </a:pPr>
            <a:r>
              <a:rPr lang="ru-RU" b="1" dirty="0" smtClean="0"/>
              <a:t>Доставка обязательных экземпляров продукции СМИ</a:t>
            </a:r>
          </a:p>
          <a:p>
            <a:pPr marL="514350" indent="-514350">
              <a:buFont typeface="Wingdings" pitchFamily="2" charset="2"/>
              <a:buChar char="ü"/>
            </a:pPr>
            <a:endParaRPr lang="ru-RU" b="1" dirty="0" smtClean="0"/>
          </a:p>
          <a:p>
            <a:pPr marL="514350" indent="-514350">
              <a:buFont typeface="Wingdings" pitchFamily="2" charset="2"/>
              <a:buChar char="ü"/>
            </a:pPr>
            <a:r>
              <a:rPr lang="ru-RU" b="1" dirty="0" smtClean="0"/>
              <a:t>Знак информационной продукции</a:t>
            </a:r>
          </a:p>
          <a:p>
            <a:pPr marL="514350" indent="-514350">
              <a:buFont typeface="Wingdings" pitchFamily="2" charset="2"/>
              <a:buChar char="ü"/>
            </a:pPr>
            <a:endParaRPr lang="ru-RU" b="1" dirty="0" smtClean="0"/>
          </a:p>
          <a:p>
            <a:pPr marL="514350" indent="-514350">
              <a:buFont typeface="Wingdings" pitchFamily="2" charset="2"/>
              <a:buChar char="ü"/>
            </a:pPr>
            <a:r>
              <a:rPr lang="ru-RU" b="1" dirty="0" smtClean="0"/>
              <a:t>Предупреждение о вреде курения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57818" y="6275808"/>
            <a:ext cx="3786182" cy="51077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ФЗ от 23.02.2013 № 15-ФЗ</a:t>
            </a:r>
            <a:endParaRPr lang="ru-RU" sz="2400" b="1" dirty="0"/>
          </a:p>
        </p:txBody>
      </p:sp>
      <p:pic>
        <p:nvPicPr>
          <p:cNvPr id="2054" name="Picture 6" descr="ÐÐ°ÑÑÐ¸Ð½ÐºÐ¸ Ð¿Ð¾ Ð·Ð°Ð¿ÑÐ¾ÑÑ ÑÐ¸ÑÑÑ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8C301"/>
              </a:clrFrom>
              <a:clrTo>
                <a:srgbClr val="F8C3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857232"/>
            <a:ext cx="2643174" cy="11634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43570" y="1928802"/>
            <a:ext cx="3500430" cy="51077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Ст. 27 Закона «О СМИ»</a:t>
            </a:r>
            <a:endParaRPr lang="ru-RU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ÐÐ°ÑÑÐ¸Ð½ÐºÐ¸ Ð¿Ð¾ Ð·Ð°Ð¿ÑÐ¾ÑÑ Ð¼Ð¾Ð½Ð¸ÑÐ¾ÑÐ¸Ð½Ð³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44145" y="5000636"/>
            <a:ext cx="2156285" cy="1971671"/>
          </a:xfrm>
          <a:prstGeom prst="rect">
            <a:avLst/>
          </a:prstGeom>
          <a:noFill/>
        </p:spPr>
      </p:pic>
      <p:pic>
        <p:nvPicPr>
          <p:cNvPr id="5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/>
              <a:t>Наиболее частые нарушения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71572"/>
            <a:ext cx="8229600" cy="75723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1. Общий объем вещания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57586" y="6143644"/>
            <a:ext cx="6072198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Ответственность по ч. 3 ст. 14.1 </a:t>
            </a:r>
            <a:r>
              <a:rPr lang="ru-RU" sz="2400" b="1" dirty="0" err="1" smtClean="0"/>
              <a:t>КоАП</a:t>
            </a:r>
            <a:r>
              <a:rPr lang="ru-RU" sz="2400" b="1" dirty="0" smtClean="0"/>
              <a:t> РФ</a:t>
            </a:r>
            <a:endParaRPr lang="ru-RU" sz="2400" b="1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71406" y="1643050"/>
            <a:ext cx="8786874" cy="4143404"/>
            <a:chOff x="71406" y="1643050"/>
            <a:chExt cx="8786874" cy="414340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52500" y="2533343"/>
              <a:ext cx="7705780" cy="28575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429256" y="2533343"/>
              <a:ext cx="2143140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авая фигурная скобка 7"/>
            <p:cNvSpPr/>
            <p:nvPr/>
          </p:nvSpPr>
          <p:spPr>
            <a:xfrm rot="5400000">
              <a:off x="4786314" y="-824243"/>
              <a:ext cx="428628" cy="7715304"/>
            </a:xfrm>
            <a:prstGeom prst="rightBrac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авая фигурная скобка 8"/>
            <p:cNvSpPr/>
            <p:nvPr/>
          </p:nvSpPr>
          <p:spPr>
            <a:xfrm rot="5400000" flipH="1">
              <a:off x="6246031" y="1216502"/>
              <a:ext cx="509590" cy="2143140"/>
            </a:xfrm>
            <a:prstGeom prst="rightBrac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9190" y="1643050"/>
              <a:ext cx="33575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>
                  <a:solidFill>
                    <a:schemeClr val="accent6">
                      <a:lumMod val="50000"/>
                    </a:schemeClr>
                  </a:solidFill>
                </a:rPr>
                <a:t>Отсутствие вещания</a:t>
              </a:r>
              <a:endParaRPr lang="ru-RU" sz="24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29124" y="3395963"/>
              <a:ext cx="1357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/>
                <a:t>24 часа</a:t>
              </a:r>
              <a:endParaRPr lang="ru-RU" sz="2400" b="1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406" y="2390467"/>
              <a:ext cx="1214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/>
                <a:t>День 1</a:t>
              </a:r>
              <a:endParaRPr lang="ru-RU" sz="2400" b="1" i="1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152500" y="4643446"/>
              <a:ext cx="7705780" cy="28575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авая фигурная скобка 14"/>
            <p:cNvSpPr/>
            <p:nvPr/>
          </p:nvSpPr>
          <p:spPr>
            <a:xfrm rot="5400000">
              <a:off x="4786314" y="1247459"/>
              <a:ext cx="428628" cy="7715304"/>
            </a:xfrm>
            <a:prstGeom prst="rightBrac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Правая фигурная скобка 15"/>
            <p:cNvSpPr/>
            <p:nvPr/>
          </p:nvSpPr>
          <p:spPr>
            <a:xfrm rot="5400000" flipH="1">
              <a:off x="2959883" y="3326605"/>
              <a:ext cx="509590" cy="2143140"/>
            </a:xfrm>
            <a:prstGeom prst="rightBrac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4480" y="3714752"/>
              <a:ext cx="33575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>
                  <a:solidFill>
                    <a:schemeClr val="accent6">
                      <a:lumMod val="50000"/>
                    </a:schemeClr>
                  </a:solidFill>
                </a:rPr>
                <a:t>Прерывание вещания</a:t>
              </a:r>
              <a:endParaRPr lang="ru-RU" sz="24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29124" y="5214950"/>
              <a:ext cx="1357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/>
                <a:t>24 часа</a:t>
              </a:r>
              <a:endParaRPr lang="ru-RU" sz="2400" b="1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406" y="4462169"/>
              <a:ext cx="1214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/>
                <a:t>День 2</a:t>
              </a:r>
              <a:endParaRPr lang="ru-RU" sz="2400" b="1" i="1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143108" y="4643446"/>
              <a:ext cx="571504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 flipH="1">
              <a:off x="3929058" y="4643446"/>
              <a:ext cx="357190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857488" y="4643446"/>
              <a:ext cx="571504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571868" y="4643446"/>
              <a:ext cx="285752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90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4063" t="43750" r="13867" b="40625"/>
            <a:stretch>
              <a:fillRect/>
            </a:stretch>
          </p:blipFill>
          <p:spPr bwMode="auto">
            <a:xfrm>
              <a:off x="1142976" y="2143116"/>
              <a:ext cx="4286280" cy="1071570"/>
            </a:xfrm>
            <a:prstGeom prst="rect">
              <a:avLst/>
            </a:prstGeom>
            <a:noFill/>
          </p:spPr>
        </p:pic>
        <p:pic>
          <p:nvPicPr>
            <p:cNvPr id="26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5981" t="43750" r="13867" b="40625"/>
            <a:stretch>
              <a:fillRect/>
            </a:stretch>
          </p:blipFill>
          <p:spPr bwMode="auto">
            <a:xfrm flipH="1">
              <a:off x="7572396" y="2143116"/>
              <a:ext cx="1285884" cy="1071570"/>
            </a:xfrm>
            <a:prstGeom prst="rect">
              <a:avLst/>
            </a:prstGeom>
            <a:noFill/>
          </p:spPr>
        </p:pic>
        <p:pic>
          <p:nvPicPr>
            <p:cNvPr id="27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4063" t="43750" r="13867" b="40625"/>
            <a:stretch>
              <a:fillRect/>
            </a:stretch>
          </p:blipFill>
          <p:spPr bwMode="auto">
            <a:xfrm flipH="1">
              <a:off x="4286248" y="4214818"/>
              <a:ext cx="4572032" cy="1071570"/>
            </a:xfrm>
            <a:prstGeom prst="rect">
              <a:avLst/>
            </a:prstGeom>
            <a:noFill/>
          </p:spPr>
        </p:pic>
        <p:pic>
          <p:nvPicPr>
            <p:cNvPr id="28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5981" t="43750" r="35934" b="40625"/>
            <a:stretch>
              <a:fillRect/>
            </a:stretch>
          </p:blipFill>
          <p:spPr bwMode="auto">
            <a:xfrm>
              <a:off x="1142976" y="4286256"/>
              <a:ext cx="1000132" cy="1071570"/>
            </a:xfrm>
            <a:prstGeom prst="rect">
              <a:avLst/>
            </a:prstGeom>
            <a:noFill/>
          </p:spPr>
        </p:pic>
        <p:pic>
          <p:nvPicPr>
            <p:cNvPr id="29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0113" t="43750" r="42995" b="40625"/>
            <a:stretch>
              <a:fillRect/>
            </a:stretch>
          </p:blipFill>
          <p:spPr bwMode="auto">
            <a:xfrm flipH="1">
              <a:off x="2714612" y="4286256"/>
              <a:ext cx="142876" cy="1071570"/>
            </a:xfrm>
            <a:prstGeom prst="rect">
              <a:avLst/>
            </a:prstGeom>
            <a:noFill/>
          </p:spPr>
        </p:pic>
        <p:pic>
          <p:nvPicPr>
            <p:cNvPr id="30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0113" t="43750" r="42995" b="40625"/>
            <a:stretch>
              <a:fillRect/>
            </a:stretch>
          </p:blipFill>
          <p:spPr bwMode="auto">
            <a:xfrm flipH="1">
              <a:off x="3428992" y="4071942"/>
              <a:ext cx="142876" cy="1500198"/>
            </a:xfrm>
            <a:prstGeom prst="rect">
              <a:avLst/>
            </a:prstGeom>
            <a:noFill/>
          </p:spPr>
        </p:pic>
        <p:pic>
          <p:nvPicPr>
            <p:cNvPr id="31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0113" t="43750" r="42995" b="40625"/>
            <a:stretch>
              <a:fillRect/>
            </a:stretch>
          </p:blipFill>
          <p:spPr bwMode="auto">
            <a:xfrm flipH="1">
              <a:off x="3857618" y="3857628"/>
              <a:ext cx="71439" cy="192882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2000232" y="3929066"/>
            <a:ext cx="6286544" cy="178595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/>
              <a:t>Наиболее частые нарушения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97154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2. Соотношение объема вещания продукции СМИ к общему объему</a:t>
            </a:r>
          </a:p>
        </p:txBody>
      </p:sp>
      <p:pic>
        <p:nvPicPr>
          <p:cNvPr id="5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8" name="Прямоугольник 27"/>
          <p:cNvSpPr/>
          <p:nvPr/>
        </p:nvSpPr>
        <p:spPr>
          <a:xfrm>
            <a:off x="1152500" y="2571744"/>
            <a:ext cx="7705780" cy="285752"/>
          </a:xfrm>
          <a:prstGeom prst="rect">
            <a:avLst/>
          </a:prstGeom>
          <a:solidFill>
            <a:srgbClr val="0B457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000364" y="2571744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авая фигурная скобка 29"/>
          <p:cNvSpPr/>
          <p:nvPr/>
        </p:nvSpPr>
        <p:spPr>
          <a:xfrm rot="5400000">
            <a:off x="4786314" y="-824243"/>
            <a:ext cx="428628" cy="7715304"/>
          </a:xfrm>
          <a:prstGeom prst="rightBrac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429124" y="3395963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168 часов</a:t>
            </a:r>
            <a:endParaRPr lang="ru-RU" sz="2400" b="1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-32" y="2467269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Неделя</a:t>
            </a:r>
            <a:endParaRPr lang="ru-RU" sz="2400" b="1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3643306" y="3929066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Лицензия:                Фактически: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571604" y="2571744"/>
            <a:ext cx="142876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115D6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000496" y="2571744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flipH="1">
            <a:off x="2143108" y="2571744"/>
            <a:ext cx="214314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5286380" y="2571744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572264" y="2571744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358214" y="2571744"/>
            <a:ext cx="285752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>
            <a:off x="1893869" y="2678901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3108315" y="2678107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>
            <a:off x="4108447" y="2678107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7537471" y="2678107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5400000">
            <a:off x="6394463" y="2678107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>
            <a:off x="5394331" y="2678107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 flipH="1">
            <a:off x="2571736" y="4429132"/>
            <a:ext cx="1071570" cy="4286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СМИ 1</a:t>
            </a:r>
            <a:endParaRPr lang="ru-RU" sz="24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571736" y="5143512"/>
            <a:ext cx="1071570" cy="428628"/>
          </a:xfrm>
          <a:prstGeom prst="rect">
            <a:avLst/>
          </a:prstGeom>
          <a:solidFill>
            <a:srgbClr val="0B457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СМИ 2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>
            <a:off x="4715670" y="4856966"/>
            <a:ext cx="1571636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10800000" flipV="1">
            <a:off x="2571737" y="5000634"/>
            <a:ext cx="5572169" cy="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571868" y="4429132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18 часов</a:t>
            </a:r>
            <a:endParaRPr lang="ru-RU" sz="2400" b="1" i="1" dirty="0"/>
          </a:p>
        </p:txBody>
      </p:sp>
      <p:sp>
        <p:nvSpPr>
          <p:cNvPr id="72" name="TextBox 71"/>
          <p:cNvSpPr txBox="1"/>
          <p:nvPr/>
        </p:nvSpPr>
        <p:spPr>
          <a:xfrm>
            <a:off x="3571868" y="5110475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150 часов</a:t>
            </a:r>
            <a:endParaRPr lang="ru-RU" sz="2400" b="1" i="1" dirty="0"/>
          </a:p>
        </p:txBody>
      </p:sp>
      <p:sp>
        <p:nvSpPr>
          <p:cNvPr id="73" name="TextBox 72"/>
          <p:cNvSpPr txBox="1"/>
          <p:nvPr/>
        </p:nvSpPr>
        <p:spPr>
          <a:xfrm>
            <a:off x="5572132" y="5110475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153 часа 30 минут</a:t>
            </a:r>
            <a:endParaRPr lang="ru-RU" sz="2400" b="1" i="1" dirty="0"/>
          </a:p>
        </p:txBody>
      </p:sp>
      <p:sp>
        <p:nvSpPr>
          <p:cNvPr id="74" name="TextBox 73"/>
          <p:cNvSpPr txBox="1"/>
          <p:nvPr/>
        </p:nvSpPr>
        <p:spPr>
          <a:xfrm>
            <a:off x="5572132" y="4467533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14 часов 30 минут</a:t>
            </a:r>
            <a:endParaRPr lang="ru-RU" sz="2400" b="1" i="1" dirty="0"/>
          </a:p>
        </p:txBody>
      </p:sp>
      <p:pic>
        <p:nvPicPr>
          <p:cNvPr id="30726" name="Picture 6" descr="ÐÐ°ÑÑÐ¸Ð½ÐºÐ¸ Ð¿Ð¾ Ð·Ð°Ð¿ÑÐ¾ÑÑ ÑÐ°ÑÑ Ð¿ÐµÑÐ¾ÑÐ½ÑÐµ ÐºÐ»Ð¸Ð¿Ð°ÑÑ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 b="3159"/>
          <a:stretch/>
        </p:blipFill>
        <p:spPr bwMode="auto">
          <a:xfrm>
            <a:off x="214281" y="3897966"/>
            <a:ext cx="1500199" cy="181951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78" name="Знак запрета 77"/>
          <p:cNvSpPr/>
          <p:nvPr/>
        </p:nvSpPr>
        <p:spPr>
          <a:xfrm>
            <a:off x="5286380" y="3571876"/>
            <a:ext cx="3000396" cy="2571744"/>
          </a:xfrm>
          <a:prstGeom prst="noSmoking">
            <a:avLst>
              <a:gd name="adj" fmla="val 1600"/>
            </a:avLst>
          </a:prstGeom>
          <a:solidFill>
            <a:srgbClr val="CC0000"/>
          </a:solidFill>
          <a:ln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28" name="Picture 8" descr="ÐÐ°ÑÑÐ¸Ð½ÐºÐ¸ Ð¿Ð¾ Ð·Ð°Ð¿ÑÐ¾ÑÑ Ð·Ð½Ð°Ðº Ð²Ð¾ÑÐºÐ»Ð¸ÑÐ°Ð½Ð¸Ñ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85852" y="3980246"/>
            <a:ext cx="2000264" cy="1737230"/>
          </a:xfrm>
          <a:prstGeom prst="rect">
            <a:avLst/>
          </a:prstGeom>
          <a:noFill/>
        </p:spPr>
      </p:pic>
      <p:sp>
        <p:nvSpPr>
          <p:cNvPr id="42" name="Прямоугольник с двумя скругленными противолежащими углами 41"/>
          <p:cNvSpPr/>
          <p:nvPr/>
        </p:nvSpPr>
        <p:spPr>
          <a:xfrm>
            <a:off x="3357586" y="6143644"/>
            <a:ext cx="6072198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Ответственность по ч. 3 ст. 14.1 </a:t>
            </a:r>
            <a:r>
              <a:rPr lang="ru-RU" sz="2400" b="1" dirty="0" err="1" smtClean="0"/>
              <a:t>КоАП</a:t>
            </a:r>
            <a:r>
              <a:rPr lang="ru-RU" sz="2400" b="1" dirty="0" smtClean="0"/>
              <a:t> РФ</a:t>
            </a:r>
            <a:endParaRPr lang="ru-RU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Ð»Ð¸ÑÐµÐ½Ð·Ð¸Ñ Ð²ÐµÑÐ°Ð½Ð¸Ðµ"/>
          <p:cNvPicPr>
            <a:picLocks noChangeAspect="1" noChangeArrowheads="1"/>
          </p:cNvPicPr>
          <p:nvPr/>
        </p:nvPicPr>
        <p:blipFill>
          <a:blip r:embed="rId2"/>
          <a:srcRect l="3759" t="54942" r="3008" b="8885"/>
          <a:stretch>
            <a:fillRect/>
          </a:stretch>
        </p:blipFill>
        <p:spPr bwMode="auto">
          <a:xfrm>
            <a:off x="-285784" y="1714488"/>
            <a:ext cx="9858444" cy="435771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/>
              <a:t>Наиболее частые нарушения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472518" cy="128588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3. Соблюдение программной концепции/направленности</a:t>
            </a:r>
          </a:p>
        </p:txBody>
      </p:sp>
      <p:pic>
        <p:nvPicPr>
          <p:cNvPr id="5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2" y="2357430"/>
          <a:ext cx="8072494" cy="2350424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642941"/>
                <a:gridCol w="2505501"/>
                <a:gridCol w="1661037"/>
                <a:gridCol w="3263015"/>
              </a:tblGrid>
              <a:tr h="607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№ </a:t>
                      </a:r>
                      <a:r>
                        <a:rPr lang="ru-RU" sz="1800" b="1" dirty="0" err="1"/>
                        <a:t>п</a:t>
                      </a:r>
                      <a:r>
                        <a:rPr lang="ru-RU" sz="1800" b="1" dirty="0"/>
                        <a:t>/</a:t>
                      </a:r>
                      <a:r>
                        <a:rPr lang="ru-RU" sz="1800" b="1" dirty="0" err="1"/>
                        <a:t>п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Направления вещания </a:t>
                      </a:r>
                      <a:endParaRPr lang="ru-RU" sz="2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/>
                        <a:t>Процентное соотношение 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Краткая характеристика </a:t>
                      </a:r>
                      <a:endParaRPr lang="ru-RU" sz="3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9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/>
                        <a:t>1.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dirty="0" err="1"/>
                        <a:t>Музыкальное</a:t>
                      </a:r>
                      <a:endParaRPr lang="ru-RU" sz="2000" b="1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/>
                        <a:t>80</a:t>
                      </a:r>
                      <a:endParaRPr lang="ru-RU" sz="2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dirty="0" err="1" smtClean="0"/>
                        <a:t>Музыка</a:t>
                      </a:r>
                      <a:r>
                        <a:rPr lang="en-US" sz="2400" i="1" dirty="0" smtClean="0"/>
                        <a:t>, </a:t>
                      </a:r>
                      <a:r>
                        <a:rPr lang="en-US" sz="2400" i="1" dirty="0" err="1"/>
                        <a:t>музыкальные</a:t>
                      </a:r>
                      <a:r>
                        <a:rPr lang="en-US" sz="2400" i="1" dirty="0"/>
                        <a:t> </a:t>
                      </a:r>
                      <a:r>
                        <a:rPr lang="en-US" sz="2400" i="1" dirty="0" err="1"/>
                        <a:t>программы</a:t>
                      </a:r>
                      <a:r>
                        <a:rPr lang="en-US" sz="2400" i="1" dirty="0"/>
                        <a:t>, </a:t>
                      </a:r>
                      <a:r>
                        <a:rPr lang="en-US" sz="2400" i="1" dirty="0" err="1"/>
                        <a:t>игры</a:t>
                      </a:r>
                      <a:endParaRPr lang="ru-RU" sz="2000" b="1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9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/>
                        <a:t>2.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dirty="0" err="1"/>
                        <a:t>Информационное</a:t>
                      </a:r>
                      <a:endParaRPr lang="ru-RU" sz="2000" b="1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/>
                        <a:t>20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dirty="0" err="1"/>
                        <a:t>Новости</a:t>
                      </a:r>
                      <a:r>
                        <a:rPr lang="en-US" sz="2400" i="1" dirty="0"/>
                        <a:t>, </a:t>
                      </a:r>
                      <a:r>
                        <a:rPr lang="en-US" sz="2400" i="1" dirty="0" err="1"/>
                        <a:t>репортажи</a:t>
                      </a:r>
                      <a:r>
                        <a:rPr lang="en-US" sz="2400" i="1" dirty="0"/>
                        <a:t> и </a:t>
                      </a:r>
                      <a:r>
                        <a:rPr lang="en-US" sz="2400" i="1" dirty="0" err="1"/>
                        <a:t>т.д</a:t>
                      </a:r>
                      <a:r>
                        <a:rPr lang="en-US" sz="2400" i="1" dirty="0"/>
                        <a:t>.</a:t>
                      </a:r>
                      <a:endParaRPr lang="ru-RU" sz="2000" b="1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357950" y="1643050"/>
            <a:ext cx="3000396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Приложение № 1</a:t>
            </a:r>
            <a:endParaRPr lang="ru-RU" sz="24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85918" y="4929198"/>
            <a:ext cx="5715040" cy="1588"/>
          </a:xfrm>
          <a:prstGeom prst="line">
            <a:avLst/>
          </a:prstGeom>
          <a:ln w="57150" cmpd="thinThick"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14480" y="4943315"/>
            <a:ext cx="6929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Не учитываются: 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1) заставки/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джинглы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и т.п.;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2) выходные данные СМИ;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3) реклама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357586" y="6143644"/>
            <a:ext cx="6072198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Ответственность по ч. 3 ст. 14.1 </a:t>
            </a:r>
            <a:r>
              <a:rPr lang="ru-RU" sz="2400" b="1" dirty="0" err="1" smtClean="0"/>
              <a:t>КоАП</a:t>
            </a:r>
            <a:r>
              <a:rPr lang="ru-RU" sz="2400" b="1" dirty="0" smtClean="0"/>
              <a:t> РФ</a:t>
            </a:r>
            <a:endParaRPr lang="ru-RU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ÐÐ°ÑÑÐ¸Ð½ÐºÐ¸ Ð¿Ð¾ Ð·Ð°Ð¿ÑÐ¾ÑÑ Ð»Ð¸ÑÐµÐ½Ð·Ð¸Ñ Ð²ÐµÑÐ°Ð½Ð¸Ðµ"/>
          <p:cNvPicPr>
            <a:picLocks noChangeAspect="1" noChangeArrowheads="1"/>
          </p:cNvPicPr>
          <p:nvPr/>
        </p:nvPicPr>
        <p:blipFill>
          <a:blip r:embed="rId2"/>
          <a:srcRect l="3759" t="54942" r="3008" b="8885"/>
          <a:stretch>
            <a:fillRect/>
          </a:stretch>
        </p:blipFill>
        <p:spPr bwMode="auto">
          <a:xfrm>
            <a:off x="-285784" y="2214554"/>
            <a:ext cx="9858444" cy="435771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/>
              <a:t>Наиболее частые нарушения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28696"/>
            <a:ext cx="8229600" cy="75723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4. Периодичность и время вещания</a:t>
            </a:r>
          </a:p>
        </p:txBody>
      </p:sp>
      <p:pic>
        <p:nvPicPr>
          <p:cNvPr id="5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66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31" name="Группа 30"/>
          <p:cNvGrpSpPr/>
          <p:nvPr/>
        </p:nvGrpSpPr>
        <p:grpSpPr>
          <a:xfrm>
            <a:off x="71406" y="1500174"/>
            <a:ext cx="8786874" cy="2071702"/>
            <a:chOff x="71406" y="1643050"/>
            <a:chExt cx="8786874" cy="207170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152500" y="2533343"/>
              <a:ext cx="7705780" cy="28575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429256" y="2533343"/>
              <a:ext cx="2143140" cy="2857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авая фигурная скобка 8"/>
            <p:cNvSpPr/>
            <p:nvPr/>
          </p:nvSpPr>
          <p:spPr>
            <a:xfrm rot="5400000">
              <a:off x="4786314" y="-824243"/>
              <a:ext cx="428628" cy="7715304"/>
            </a:xfrm>
            <a:prstGeom prst="rightBrac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авая фигурная скобка 9"/>
            <p:cNvSpPr/>
            <p:nvPr/>
          </p:nvSpPr>
          <p:spPr>
            <a:xfrm rot="5400000" flipH="1">
              <a:off x="6246031" y="1216502"/>
              <a:ext cx="509590" cy="2143140"/>
            </a:xfrm>
            <a:prstGeom prst="rightBrac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29190" y="1643050"/>
              <a:ext cx="33575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>
                  <a:solidFill>
                    <a:schemeClr val="accent6">
                      <a:lumMod val="50000"/>
                    </a:schemeClr>
                  </a:solidFill>
                </a:rPr>
                <a:t>Отсутствие вещания</a:t>
              </a:r>
              <a:endParaRPr lang="ru-RU" sz="24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29124" y="3253087"/>
              <a:ext cx="1357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/>
                <a:t>24 часа</a:t>
              </a:r>
              <a:endParaRPr lang="ru-RU" sz="2400" b="1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406" y="2390467"/>
              <a:ext cx="1214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/>
                <a:t>День 1</a:t>
              </a:r>
              <a:endParaRPr lang="ru-RU" sz="2400" b="1" i="1" dirty="0"/>
            </a:p>
          </p:txBody>
        </p:sp>
        <p:pic>
          <p:nvPicPr>
            <p:cNvPr id="24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4063" t="43750" r="13867" b="40625"/>
            <a:stretch>
              <a:fillRect/>
            </a:stretch>
          </p:blipFill>
          <p:spPr bwMode="auto">
            <a:xfrm>
              <a:off x="1142976" y="2143116"/>
              <a:ext cx="4286280" cy="1071570"/>
            </a:xfrm>
            <a:prstGeom prst="rect">
              <a:avLst/>
            </a:prstGeom>
            <a:noFill/>
          </p:spPr>
        </p:pic>
        <p:pic>
          <p:nvPicPr>
            <p:cNvPr id="25" name="Picture 2" descr="ÐÐ°ÑÑÐ¸Ð½ÐºÐ¸ Ð¿Ð¾ Ð·Ð°Ð¿ÑÐ¾ÑÑ Ð·Ð²ÑÐºÐ¾Ð²Ð°Ñ Ð´Ð¾ÑÐ¾Ð¶ÐºÐ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5981" t="43750" r="13867" b="40625"/>
            <a:stretch>
              <a:fillRect/>
            </a:stretch>
          </p:blipFill>
          <p:spPr bwMode="auto">
            <a:xfrm flipH="1">
              <a:off x="7572396" y="2143116"/>
              <a:ext cx="1285884" cy="1071570"/>
            </a:xfrm>
            <a:prstGeom prst="rect">
              <a:avLst/>
            </a:prstGeom>
            <a:noFill/>
          </p:spPr>
        </p:pic>
      </p:grpSp>
      <p:graphicFrame>
        <p:nvGraphicFramePr>
          <p:cNvPr id="32" name="Таблица 31"/>
          <p:cNvGraphicFramePr>
            <a:graphicFrameLocks noGrp="1"/>
          </p:cNvGraphicFramePr>
          <p:nvPr/>
        </p:nvGraphicFramePr>
        <p:xfrm>
          <a:off x="571472" y="3591627"/>
          <a:ext cx="8143932" cy="2266265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2227400"/>
                <a:gridCol w="987310"/>
                <a:gridCol w="1357322"/>
                <a:gridCol w="2162670"/>
                <a:gridCol w="1409230"/>
              </a:tblGrid>
              <a:tr h="974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/>
                        <a:t>Территория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вещания</a:t>
                      </a:r>
                      <a:r>
                        <a:rPr lang="en-US" sz="1800" b="1" dirty="0"/>
                        <a:t/>
                      </a:r>
                      <a:br>
                        <a:rPr lang="en-US" sz="1800" b="1" dirty="0"/>
                      </a:br>
                      <a:r>
                        <a:rPr lang="en-US" sz="1800" b="1" dirty="0"/>
                        <a:t>(</a:t>
                      </a:r>
                      <a:r>
                        <a:rPr lang="en-US" sz="1800" b="1" dirty="0" err="1"/>
                        <a:t>наименование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населенного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пункта</a:t>
                      </a:r>
                      <a:r>
                        <a:rPr lang="en-US" sz="1800" b="1" dirty="0"/>
                        <a:t>)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/>
                        <a:t>Частота,</a:t>
                      </a:r>
                      <a:br>
                        <a:rPr lang="en-US" sz="1800" b="1"/>
                      </a:br>
                      <a:r>
                        <a:rPr lang="en-US" sz="1800" b="1"/>
                        <a:t>МГц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/>
                        <a:t>Мощность</a:t>
                      </a:r>
                      <a:r>
                        <a:rPr lang="en-US" sz="1800" b="1" dirty="0"/>
                        <a:t>,</a:t>
                      </a:r>
                      <a:br>
                        <a:rPr lang="en-US" sz="1800" b="1" dirty="0"/>
                      </a:br>
                      <a:r>
                        <a:rPr lang="en-US" sz="1800" b="1" dirty="0" err="1"/>
                        <a:t>кВт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/>
                        <a:t>Объем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вещания</a:t>
                      </a:r>
                      <a:r>
                        <a:rPr lang="en-US" sz="1800" b="1" dirty="0"/>
                        <a:t> </a:t>
                      </a:r>
                      <a:br>
                        <a:rPr lang="en-US" sz="1800" b="1" dirty="0"/>
                      </a:br>
                      <a:r>
                        <a:rPr lang="en-US" sz="1800" b="1" dirty="0"/>
                        <a:t>(</a:t>
                      </a:r>
                      <a:r>
                        <a:rPr lang="en-US" sz="1800" b="1" dirty="0" err="1"/>
                        <a:t>час</a:t>
                      </a:r>
                      <a:r>
                        <a:rPr lang="en-US" sz="1800" b="1" dirty="0"/>
                        <a:t>/</a:t>
                      </a:r>
                      <a:r>
                        <a:rPr lang="en-US" sz="1800" b="1" dirty="0" err="1"/>
                        <a:t>нед</a:t>
                      </a:r>
                      <a:r>
                        <a:rPr lang="en-US" sz="1800" b="1" dirty="0"/>
                        <a:t>),</a:t>
                      </a:r>
                      <a:br>
                        <a:rPr lang="en-US" sz="1800" b="1" dirty="0"/>
                      </a:br>
                      <a:r>
                        <a:rPr lang="en-US" sz="1800" b="1" dirty="0" err="1"/>
                        <a:t>время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вещания</a:t>
                      </a:r>
                      <a:r>
                        <a:rPr lang="en-US" sz="1800" b="1" dirty="0"/>
                        <a:t> 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/>
                        <a:t>Численность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населения</a:t>
                      </a:r>
                      <a:r>
                        <a:rPr lang="en-US" sz="1800" b="1" dirty="0"/>
                        <a:t> (</a:t>
                      </a:r>
                      <a:r>
                        <a:rPr lang="en-US" sz="1800" b="1" dirty="0" err="1"/>
                        <a:t>тыс</a:t>
                      </a:r>
                      <a:r>
                        <a:rPr lang="en-US" sz="1800" b="1" dirty="0"/>
                        <a:t>. </a:t>
                      </a:r>
                      <a:r>
                        <a:rPr lang="en-US" sz="1800" b="1" dirty="0" err="1"/>
                        <a:t>чел</a:t>
                      </a:r>
                      <a:r>
                        <a:rPr lang="en-US" sz="1800" b="1" dirty="0"/>
                        <a:t>.)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68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/>
                        <a:t>Киров г Кировской области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/>
                        <a:t>100</a:t>
                      </a:r>
                      <a:r>
                        <a:rPr lang="en-US" sz="2000" b="1" dirty="0" smtClean="0"/>
                        <a:t>,</a:t>
                      </a:r>
                      <a:r>
                        <a:rPr lang="ru-RU" sz="2000" b="1" dirty="0" smtClean="0"/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/>
                        <a:t>1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/>
                        <a:t>168</a:t>
                      </a:r>
                      <a:br>
                        <a:rPr lang="en-US" sz="2000" b="1" dirty="0"/>
                      </a:br>
                      <a:r>
                        <a:rPr lang="en-US" sz="2000" b="1" dirty="0" err="1"/>
                        <a:t>ежедневно</a:t>
                      </a:r>
                      <a:r>
                        <a:rPr lang="en-US" sz="2000" b="1" dirty="0"/>
                        <a:t>, </a:t>
                      </a:r>
                      <a:r>
                        <a:rPr lang="en-US" sz="2000" b="1" dirty="0" err="1"/>
                        <a:t>круглосуточно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/>
                        <a:t>700</a:t>
                      </a:r>
                      <a:r>
                        <a:rPr lang="en-US" sz="2000" b="1" dirty="0" smtClean="0"/>
                        <a:t>,</a:t>
                      </a:r>
                      <a:r>
                        <a:rPr lang="ru-RU" sz="2000" b="1" dirty="0" smtClean="0"/>
                        <a:t>0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21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24525" y="4581525"/>
              <a:ext cx="1174750" cy="444500"/>
            </p14:xfrm>
          </p:contentPart>
        </mc:Choice>
        <mc:Fallback xmlns="">
          <p:pic>
            <p:nvPicPr>
              <p:cNvPr id="921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8684" y="4517871"/>
                <a:ext cx="1206432" cy="5714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21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19700" y="5229225"/>
              <a:ext cx="1944688" cy="504825"/>
            </p14:xfrm>
          </p:contentPart>
        </mc:Choice>
        <mc:Fallback xmlns="">
          <p:pic>
            <p:nvPicPr>
              <p:cNvPr id="921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03860" y="5165761"/>
                <a:ext cx="1976367" cy="631752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357586" y="6143644"/>
            <a:ext cx="6072198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Ответственность по ч. 3 ст. 14.1 </a:t>
            </a:r>
            <a:r>
              <a:rPr lang="ru-RU" sz="2400" b="1" dirty="0" err="1" smtClean="0"/>
              <a:t>КоАП</a:t>
            </a:r>
            <a:r>
              <a:rPr lang="ru-RU" sz="2400" b="1" dirty="0" smtClean="0"/>
              <a:t> РФ</a:t>
            </a:r>
            <a:endParaRPr lang="ru-RU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643438" y="1928802"/>
            <a:ext cx="4286280" cy="39290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857364"/>
            <a:ext cx="4214842" cy="44291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71702" y="5384085"/>
            <a:ext cx="7215206" cy="83099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Причины:</a:t>
            </a:r>
            <a:r>
              <a:rPr lang="ru-RU" sz="2400" b="1" dirty="0" smtClean="0"/>
              <a:t> </a:t>
            </a:r>
            <a:r>
              <a:rPr lang="ru-RU" sz="2400" dirty="0" smtClean="0"/>
              <a:t>невнимательность, а также не дословное исполнение требований ст. 27 Закона "О СМИ"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/>
              <a:t>Наиболее частые нарушения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715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5. </a:t>
            </a:r>
            <a:r>
              <a:rPr lang="ru-RU" b="1" dirty="0" smtClean="0"/>
              <a:t>Объявление выходных данных (ВД)</a:t>
            </a:r>
            <a:endParaRPr lang="ru-RU" dirty="0" smtClean="0"/>
          </a:p>
        </p:txBody>
      </p:sp>
      <p:pic>
        <p:nvPicPr>
          <p:cNvPr id="5" name="Picture 2" descr="ÐÐ°ÑÑÐ¸Ð½ÐºÐ¸ Ð¿Ð¾ Ð·Ð°Ð¿ÑÐ¾ÑÑ ÑÐ¾ÑÐºÐ¾Ð¼Ð½Ð°Ð´Ð·Ð¾Ñ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7000" contrast="-20000"/>
          </a:blip>
          <a:srcRect/>
          <a:stretch>
            <a:fillRect/>
          </a:stretch>
        </p:blipFill>
        <p:spPr bwMode="auto">
          <a:xfrm>
            <a:off x="0" y="5000636"/>
            <a:ext cx="1857356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/>
          <p:cNvSpPr txBox="1"/>
          <p:nvPr/>
        </p:nvSpPr>
        <p:spPr>
          <a:xfrm>
            <a:off x="71438" y="2071678"/>
            <a:ext cx="9072594" cy="4524315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Радиоканалы:</a:t>
            </a:r>
          </a:p>
          <a:p>
            <a:pPr marL="342900" indent="-342900">
              <a:buAutoNum type="arabicParenR"/>
            </a:pPr>
            <a:r>
              <a:rPr lang="ru-RU" sz="2000" b="1" dirty="0" smtClean="0"/>
              <a:t>Отсутствие</a:t>
            </a:r>
            <a:r>
              <a:rPr lang="ru-RU" sz="2000" dirty="0" smtClean="0"/>
              <a:t> объявления полных ВД;</a:t>
            </a:r>
          </a:p>
          <a:p>
            <a:pPr marL="342900" indent="-342900">
              <a:buAutoNum type="arabicParenR"/>
            </a:pPr>
            <a:r>
              <a:rPr lang="ru-RU" sz="2000" dirty="0" smtClean="0"/>
              <a:t>Полные ВД объявляются </a:t>
            </a:r>
            <a:r>
              <a:rPr lang="ru-RU" sz="2000" b="1" dirty="0" smtClean="0"/>
              <a:t>менее 4-х раз</a:t>
            </a:r>
            <a:r>
              <a:rPr lang="ru-RU" sz="2000" dirty="0" smtClean="0"/>
              <a:t> в сутки при непрерывном вещании;</a:t>
            </a:r>
          </a:p>
          <a:p>
            <a:pPr marL="342900" indent="-342900">
              <a:buAutoNum type="arabicParenR"/>
            </a:pPr>
            <a:r>
              <a:rPr lang="ru-RU" sz="2000" b="1" dirty="0" smtClean="0"/>
              <a:t>Отсутствие ВД </a:t>
            </a:r>
            <a:r>
              <a:rPr lang="ru-RU" sz="2000" dirty="0" smtClean="0"/>
              <a:t> при каждом выходе в эфир СМИ;</a:t>
            </a:r>
          </a:p>
          <a:p>
            <a:pPr marL="342900" indent="-342900">
              <a:buAutoNum type="arabicParenR"/>
            </a:pPr>
            <a:r>
              <a:rPr lang="ru-RU" sz="2000" b="1" dirty="0" smtClean="0"/>
              <a:t>Прерывание</a:t>
            </a:r>
            <a:r>
              <a:rPr lang="ru-RU" sz="2000" dirty="0" smtClean="0"/>
              <a:t> объявления полных ВД;</a:t>
            </a:r>
          </a:p>
          <a:p>
            <a:pPr marL="342900" indent="-342900">
              <a:buAutoNum type="arabicParenR"/>
            </a:pPr>
            <a:r>
              <a:rPr lang="ru-RU" sz="2000" dirty="0" smtClean="0"/>
              <a:t>ВД </a:t>
            </a:r>
            <a:r>
              <a:rPr lang="ru-RU" sz="2000" b="1" dirty="0" smtClean="0"/>
              <a:t>без указания на возрастное ограничение</a:t>
            </a:r>
            <a:r>
              <a:rPr lang="ru-RU" sz="2000" dirty="0" smtClean="0"/>
              <a:t>.</a:t>
            </a:r>
          </a:p>
          <a:p>
            <a:pPr marL="342900" indent="-342900"/>
            <a:endParaRPr lang="ru-RU" sz="2000" b="1" dirty="0" smtClean="0"/>
          </a:p>
          <a:p>
            <a:pPr marL="342900" indent="-342900"/>
            <a:endParaRPr lang="ru-RU" sz="2000" b="1" dirty="0" smtClean="0"/>
          </a:p>
          <a:p>
            <a:pPr marL="342900" indent="-342900"/>
            <a:endParaRPr lang="ru-RU" sz="2000" b="1" dirty="0" smtClean="0"/>
          </a:p>
          <a:p>
            <a:pPr marL="342900" indent="-342900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Телеканалы:</a:t>
            </a:r>
          </a:p>
          <a:p>
            <a:pPr marL="342900" indent="-342900">
              <a:buAutoNum type="arabicParenR"/>
            </a:pPr>
            <a:r>
              <a:rPr lang="ru-RU" sz="2000" dirty="0" smtClean="0"/>
              <a:t>Полные ВД демонстрируются  </a:t>
            </a:r>
            <a:r>
              <a:rPr lang="ru-RU" sz="2000" b="1" dirty="0" smtClean="0"/>
              <a:t>менее 4-х раз</a:t>
            </a:r>
            <a:r>
              <a:rPr lang="ru-RU" sz="2000" dirty="0" smtClean="0"/>
              <a:t> в сутки при непрерывном вещании;</a:t>
            </a:r>
          </a:p>
          <a:p>
            <a:pPr marL="342900" indent="-342900">
              <a:buAutoNum type="arabicParenR"/>
            </a:pPr>
            <a:r>
              <a:rPr lang="ru-RU" sz="2000" b="1" dirty="0" smtClean="0"/>
              <a:t>Отсутствие наименования</a:t>
            </a:r>
            <a:r>
              <a:rPr lang="ru-RU" sz="2000" dirty="0" smtClean="0"/>
              <a:t> телеканала (демонстрация логотипа);</a:t>
            </a:r>
          </a:p>
          <a:p>
            <a:pPr marL="342900" indent="-342900">
              <a:buAutoNum type="arabicParenR"/>
            </a:pPr>
            <a:r>
              <a:rPr lang="ru-RU" sz="2000" b="1" dirty="0" smtClean="0"/>
              <a:t>Указания "старых" ВД</a:t>
            </a:r>
            <a:r>
              <a:rPr lang="ru-RU" sz="2000" dirty="0" smtClean="0"/>
              <a:t>;</a:t>
            </a:r>
          </a:p>
          <a:p>
            <a:pPr marL="342900" indent="-342900">
              <a:buAutoNum type="arabicParenR"/>
            </a:pPr>
            <a:r>
              <a:rPr lang="ru-RU" sz="2000" b="1" dirty="0" smtClean="0"/>
              <a:t>Неверное указание регистрирующего органа</a:t>
            </a:r>
            <a:r>
              <a:rPr lang="ru-RU" sz="2000" dirty="0" smtClean="0"/>
              <a:t>.</a:t>
            </a:r>
          </a:p>
          <a:p>
            <a:pPr marL="342900" indent="-342900">
              <a:buAutoNum type="arabicParenR"/>
            </a:pPr>
            <a:endParaRPr lang="ru-RU" sz="2000" dirty="0" smtClean="0"/>
          </a:p>
          <a:p>
            <a:pPr marL="342900" indent="-342900"/>
            <a:endParaRPr lang="ru-RU" sz="2000" dirty="0" smtClean="0"/>
          </a:p>
          <a:p>
            <a:pPr marL="342900" indent="-342900"/>
            <a:endParaRPr lang="ru-RU" sz="2000" dirty="0" smtClean="0"/>
          </a:p>
        </p:txBody>
      </p:sp>
      <p:pic>
        <p:nvPicPr>
          <p:cNvPr id="36866" name="Picture 2" descr="ÐÐ°ÑÑÐ¸Ð½ÐºÐ¸ Ð¿Ð¾ Ð·Ð°Ð¿ÑÐ¾ÑÑ Ð½Ð°ÑÑÑÐ¾ÐµÑÐ½Ð°Ñ ÑÐ°Ð±Ð»Ð¸ÑÐ°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2734" t="76563"/>
          <a:stretch>
            <a:fillRect/>
          </a:stretch>
        </p:blipFill>
        <p:spPr bwMode="auto">
          <a:xfrm>
            <a:off x="3643306" y="1357298"/>
            <a:ext cx="5929354" cy="107157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686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 l="12129" t="10593" r="4986" b="17372"/>
          <a:stretch>
            <a:fillRect/>
          </a:stretch>
        </p:blipFill>
        <p:spPr bwMode="auto">
          <a:xfrm>
            <a:off x="-357222" y="1285860"/>
            <a:ext cx="5187498" cy="114300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357586" y="6143644"/>
            <a:ext cx="6072198" cy="571504"/>
          </a:xfrm>
          <a:prstGeom prst="round2DiagRect">
            <a:avLst>
              <a:gd name="adj1" fmla="val 50000"/>
              <a:gd name="adj2" fmla="val 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Ответственность по ст. 13.22 КоАП РФ</a:t>
            </a:r>
            <a:endParaRPr lang="ru-RU" sz="2400" b="1" dirty="0"/>
          </a:p>
        </p:txBody>
      </p:sp>
      <p:pic>
        <p:nvPicPr>
          <p:cNvPr id="13" name="Рисунок 12" descr="загружено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419"/>
          <a:stretch>
            <a:fillRect/>
          </a:stretch>
        </p:blipFill>
        <p:spPr>
          <a:xfrm>
            <a:off x="1428728" y="6072206"/>
            <a:ext cx="2500330" cy="78579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FF00"/>
      </a:accent2>
      <a:accent3>
        <a:srgbClr val="92D050"/>
      </a:accent3>
      <a:accent4>
        <a:srgbClr val="E767C5"/>
      </a:accent4>
      <a:accent5>
        <a:srgbClr val="4BACC6"/>
      </a:accent5>
      <a:accent6>
        <a:srgbClr val="FF0000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3646</TotalTime>
  <Words>758</Words>
  <Application>Microsoft Office PowerPoint</Application>
  <PresentationFormat>Экран (4:3)</PresentationFormat>
  <Paragraphs>174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Нарушения, выявляемые в отношении вещателей</vt:lpstr>
      <vt:lpstr>Лицензионные параметры вещания:</vt:lpstr>
      <vt:lpstr>Требования для СМИ:</vt:lpstr>
      <vt:lpstr>Наиболее частые нарушения</vt:lpstr>
      <vt:lpstr>Наиболее частые нарушения</vt:lpstr>
      <vt:lpstr>Наиболее частые нарушения</vt:lpstr>
      <vt:lpstr>Наиболее частые нарушения</vt:lpstr>
      <vt:lpstr>Наиболее частые нарушения</vt:lpstr>
      <vt:lpstr>объявление  выходных данных радиоканала</vt:lpstr>
      <vt:lpstr>Выходные данные телеканала</vt:lpstr>
      <vt:lpstr>Наиболее частые нарушения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Новые нарушения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проведения систематического наблюдения в отношении вещателя, а также наиболее часто выявляемые при проведении СН Вещ нарушения</dc:title>
  <dc:creator>Екатерина С. Сюткина</dc:creator>
  <cp:lastModifiedBy>ТелегинРО</cp:lastModifiedBy>
  <cp:revision>511</cp:revision>
  <dcterms:created xsi:type="dcterms:W3CDTF">2018-01-24T10:37:29Z</dcterms:created>
  <dcterms:modified xsi:type="dcterms:W3CDTF">2019-07-22T12:30:11Z</dcterms:modified>
</cp:coreProperties>
</file>