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8" r:id="rId2"/>
    <p:sldId id="312" r:id="rId3"/>
    <p:sldId id="377" r:id="rId4"/>
    <p:sldId id="332" r:id="rId5"/>
    <p:sldId id="333" r:id="rId6"/>
    <p:sldId id="334" r:id="rId7"/>
    <p:sldId id="335" r:id="rId8"/>
    <p:sldId id="336" r:id="rId9"/>
    <p:sldId id="358" r:id="rId10"/>
    <p:sldId id="357" r:id="rId11"/>
    <p:sldId id="359" r:id="rId12"/>
    <p:sldId id="360" r:id="rId13"/>
    <p:sldId id="378" r:id="rId14"/>
    <p:sldId id="379" r:id="rId15"/>
    <p:sldId id="30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5A"/>
    <a:srgbClr val="449B56"/>
    <a:srgbClr val="81BE3A"/>
    <a:srgbClr val="389B58"/>
    <a:srgbClr val="E96D15"/>
    <a:srgbClr val="F6B70C"/>
    <a:srgbClr val="7CBF41"/>
    <a:srgbClr val="279B5A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563" autoAdjust="0"/>
  </p:normalViewPr>
  <p:slideViewPr>
    <p:cSldViewPr snapToGrid="0" snapToObjects="1">
      <p:cViewPr varScale="1">
        <p:scale>
          <a:sx n="93" d="100"/>
          <a:sy n="93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790A7A-E830-4D3B-9680-6009ED0F274B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D28D9B1-C264-4B88-BC1C-46A74893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A4EAD5-6D32-4854-8D48-7DDE15FC5FF5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BDD0D3-5AA9-477D-B513-08496929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черн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39504-CDE4-48B1-8FC7-9E4722A043CB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182938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E3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81050D9E-28E1-474A-AA03-F2933AE9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008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7DE780E6-0A23-403A-9612-CF8A5AB1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2AB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149671C-EAD8-41CF-8C66-27E10C1C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F99DFF-F528-4232-A52D-D601CB18D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0C869A-9785-42A9-89AB-662B5D5C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CCABD3-A531-4768-B6BD-DA14CEAB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CFEDBA4-9A84-4B96-890F-0B9684AE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2550" y="5200650"/>
            <a:ext cx="93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Изображение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08900" y="5207000"/>
            <a:ext cx="9366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rchestra_1450664c.jpg"/>
          <p:cNvPicPr>
            <a:picLocks noChangeAspect="1"/>
          </p:cNvPicPr>
          <p:nvPr userDrawn="1"/>
        </p:nvPicPr>
        <p:blipFill>
          <a:blip r:embed="rId2"/>
          <a:srcRect t="8949" r="537"/>
          <a:stretch>
            <a:fillRect/>
          </a:stretch>
        </p:blipFill>
        <p:spPr bwMode="auto">
          <a:xfrm>
            <a:off x="0" y="0"/>
            <a:ext cx="9144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6569075" y="520700"/>
            <a:ext cx="257492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1981"/>
          </a:xfrm>
        </p:spPr>
        <p:txBody>
          <a:bodyPr>
            <a:normAutofit/>
          </a:bodyPr>
          <a:lstStyle>
            <a:lvl1pPr algn="l">
              <a:defRPr sz="18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2042320"/>
            <a:ext cx="6300787" cy="3743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191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ТАСС</a:t>
            </a:r>
            <a:br>
              <a:rPr lang="ru-RU" sz="900" dirty="0">
                <a:solidFill>
                  <a:srgbClr val="FFFFFF"/>
                </a:solidFill>
              </a:rPr>
            </a:br>
            <a:r>
              <a:rPr lang="ru-RU" sz="900" dirty="0">
                <a:solidFill>
                  <a:srgbClr val="FFFFFF"/>
                </a:solidFill>
              </a:rPr>
              <a:t>ИНФОРМАЦИОННОЕ </a:t>
            </a:r>
            <a:r>
              <a:rPr lang="ru-RU" sz="900" dirty="0" smtClean="0">
                <a:solidFill>
                  <a:srgbClr val="FFFFFF"/>
                </a:solidFill>
              </a:rPr>
              <a:t>АГЕНТСТВО </a:t>
            </a:r>
            <a:r>
              <a:rPr lang="ru-RU" sz="900" dirty="0">
                <a:solidFill>
                  <a:srgbClr val="FFFFFF"/>
                </a:solidFill>
              </a:rPr>
              <a:t>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90CE742-2338-4964-ADE7-56AD8CB0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A4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A434DD-F75B-4669-9868-02A562F2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274638"/>
            <a:ext cx="813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MНaster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439863"/>
            <a:ext cx="606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1"/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9075" y="6356350"/>
            <a:ext cx="8001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1pPr>
          </a:lstStyle>
          <a:p>
            <a:pPr>
              <a:defRPr/>
            </a:pPr>
            <a:fld id="{FC7008C5-358B-462E-B444-B19CED84E4F8}" type="slidenum">
              <a:rPr lang="en-US"/>
              <a:pPr>
                <a:defRPr/>
              </a:pPr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" y="6356350"/>
            <a:ext cx="6064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AutoNum type="arabicPeriod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85775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kov_d@tass.ru" TargetMode="External"/><Relationship Id="rId2" Type="http://schemas.openxmlformats.org/officeDocument/2006/relationships/hyperlink" Target="mailto:nikolenko_v@tass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okchambe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879725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59" name="Title 4"/>
          <p:cNvSpPr>
            <a:spLocks noGrp="1"/>
          </p:cNvSpPr>
          <p:nvPr>
            <p:ph type="ctrTitle"/>
          </p:nvPr>
        </p:nvSpPr>
        <p:spPr>
          <a:xfrm>
            <a:off x="1116013" y="4319588"/>
            <a:ext cx="6300787" cy="930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cap="none" dirty="0" smtClean="0">
                <a:ea typeface="ＭＳ Ｐゴシック" pitchFamily="34" charset="-128"/>
              </a:rPr>
              <a:t>ОБРАБОТКА ЭЛЕКТРОННОЙ ФОРМЫ</a:t>
            </a:r>
            <a:br>
              <a:rPr lang="ru-RU" sz="2200" cap="none" dirty="0" smtClean="0">
                <a:ea typeface="ＭＳ Ｐゴシック" pitchFamily="34" charset="-128"/>
              </a:rPr>
            </a:br>
            <a:r>
              <a:rPr lang="ru-RU" sz="2200" cap="none" dirty="0" smtClean="0">
                <a:ea typeface="ＭＳ Ｐゴシック" pitchFamily="34" charset="-128"/>
              </a:rPr>
              <a:t>ОБЯЗАТЕЛЬНОГО ЭКЗЕМПЛЯРА В РОССИЙСКОЙ КНИЖНОЙ ПАЛАТЕ</a:t>
            </a:r>
            <a:endParaRPr lang="en-US" sz="2200" cap="none" dirty="0" smtClean="0">
              <a:ea typeface="ＭＳ Ｐゴシック" pitchFamily="34" charset="-128"/>
            </a:endParaRP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>
          <a:xfrm>
            <a:off x="1116013" y="5249863"/>
            <a:ext cx="5797550" cy="55562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727325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1116013" y="3206750"/>
            <a:ext cx="2362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200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072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Окончание загрузки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8288"/>
            <a:ext cx="5995987" cy="440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195263" y="4819650"/>
            <a:ext cx="3567112" cy="1041400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Так выглядит загруженное издание со стороны пользователя портала,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527175"/>
            <a:ext cx="4000500" cy="295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0" y="2962275"/>
            <a:ext cx="4000500" cy="3038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51" name="Title 3"/>
          <p:cNvSpPr txBox="1">
            <a:spLocks/>
          </p:cNvSpPr>
          <p:nvPr/>
        </p:nvSpPr>
        <p:spPr bwMode="auto">
          <a:xfrm>
            <a:off x="6223000" y="2125663"/>
            <a:ext cx="24685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/>
          <a:lstStyle/>
          <a:p>
            <a:pPr algn="r"/>
            <a:r>
              <a:rPr lang="ru-RU">
                <a:solidFill>
                  <a:srgbClr val="181A4D"/>
                </a:solidFill>
                <a:latin typeface="Verdana" pitchFamily="34" charset="0"/>
              </a:rPr>
              <a:t>а так со стороны РКП</a:t>
            </a:r>
            <a:endParaRPr lang="en-US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2772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Личный кабинет с одним загруженным изданием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492250"/>
            <a:ext cx="6303963" cy="4459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81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8133" name="Title 3"/>
          <p:cNvSpPr>
            <a:spLocks noGrp="1"/>
          </p:cNvSpPr>
          <p:nvPr>
            <p:ph type="title"/>
          </p:nvPr>
        </p:nvSpPr>
        <p:spPr>
          <a:xfrm>
            <a:off x="1049338" y="14922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Самые частые проблемы и вопросы, возникающие у пользователей при работе с порталом РКП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049338" y="2276475"/>
            <a:ext cx="7885112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зарегистрировать личный кабинет.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</a:t>
            </a:r>
            <a:r>
              <a:rPr lang="ru-RU" sz="1300" dirty="0">
                <a:latin typeface="+mn-lt"/>
                <a:cs typeface="+mn-cs"/>
              </a:rPr>
              <a:t>: Не заполнено одно или несколько обязательных полей, или поля заполнены неправильно. Если каких-либо данных не хватает, нужно ставить поле пустым. Позднее информацию можно будет изменить.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подтвердить загрузку электронной подписью 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 </a:t>
            </a:r>
            <a:r>
              <a:rPr lang="ru-RU" sz="1300" dirty="0">
                <a:latin typeface="+mn-lt"/>
                <a:cs typeface="+mn-cs"/>
              </a:rPr>
              <a:t>: Пока ресурс находится в опытной эксплуатации, электронная подпись не требуется. Но нам нужны все отзывы о работе системы. Просим сообщать о любых вопросах, возникающих при работе с порталом по любому адресу, указанному в конце презентации.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Электронная подпись есть только у руководителя, ее частое использование затруднительно. Что делать?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</a:t>
            </a: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1300" dirty="0">
                <a:latin typeface="+mn-lt"/>
                <a:cs typeface="+mn-cs"/>
              </a:rPr>
              <a:t>Пока ресурс находится в опытной эксплуатации, электронная подпись не требуется.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Издание не имеет </a:t>
            </a:r>
            <a:r>
              <a:rPr lang="en-US" sz="1300" dirty="0">
                <a:latin typeface="+mn-lt"/>
                <a:cs typeface="+mn-cs"/>
              </a:rPr>
              <a:t>ISSN</a:t>
            </a:r>
            <a:r>
              <a:rPr lang="ru-RU" sz="1300" dirty="0">
                <a:latin typeface="+mn-lt"/>
                <a:cs typeface="+mn-cs"/>
              </a:rPr>
              <a:t> или</a:t>
            </a:r>
            <a:r>
              <a:rPr lang="en-US" sz="1300" dirty="0">
                <a:latin typeface="+mn-lt"/>
                <a:cs typeface="+mn-cs"/>
              </a:rPr>
              <a:t> ISBN</a:t>
            </a:r>
            <a:r>
              <a:rPr lang="ru-RU" sz="1300" dirty="0">
                <a:latin typeface="+mn-lt"/>
                <a:cs typeface="+mn-cs"/>
              </a:rPr>
              <a:t>. Нужно ли получать эти номера?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 Специально для загрузки номера получать не требуется. Пройдет ли издание процедуру международной стандартной нумерации, должен решить издатель.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1698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25390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171" y="51772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9157" name="Title 3"/>
          <p:cNvSpPr>
            <a:spLocks noGrp="1"/>
          </p:cNvSpPr>
          <p:nvPr>
            <p:ph type="title"/>
          </p:nvPr>
        </p:nvSpPr>
        <p:spPr>
          <a:xfrm>
            <a:off x="1049338" y="15176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Распространенные ошибки при загрузке электронной копии обязательного экземпляра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049338" y="2259013"/>
            <a:ext cx="7885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z="1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Превышен допустимый размер файла макета, сбой при загрузке, независящий от пользователя.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 Для иллюстрированных журналов допускается загрузка облегченного формата.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Загрузка макета произведена постранично, несколькими файлами (преимущественно ошибка загрузки газет).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 одним файлом. Пользователю требуется удалить испорченную загрузку и произвести ее снова.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Макет низкого качества, плохо читаемый.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5845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9434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49338" y="2286000"/>
            <a:ext cx="636746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По всем вопросам можно обратиться: 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Отдел контроля Российской книжной палаты, </a:t>
            </a: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филиала ИТАР-ТАСС.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тел.: (499) 791-01-10, доб. 51-10, доб. 51-27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e-mail: </a:t>
            </a:r>
            <a:r>
              <a:rPr lang="en-US">
                <a:solidFill>
                  <a:srgbClr val="181A4D"/>
                </a:solidFill>
                <a:latin typeface="Verdana" pitchFamily="34" charset="0"/>
                <a:hlinkClick r:id="rId2"/>
              </a:rPr>
              <a:t>nikolenko_v</a:t>
            </a:r>
            <a:r>
              <a:rPr lang="ru-RU">
                <a:solidFill>
                  <a:srgbClr val="181A4D"/>
                </a:solidFill>
                <a:latin typeface="Verdana" pitchFamily="34" charset="0"/>
                <a:hlinkClick r:id="rId2"/>
              </a:rPr>
              <a:t>@tass.ru</a:t>
            </a:r>
            <a:r>
              <a:rPr lang="ru-RU">
                <a:solidFill>
                  <a:srgbClr val="181A4D"/>
                </a:solidFill>
                <a:latin typeface="Verdana" pitchFamily="34" charset="0"/>
              </a:rPr>
              <a:t>; </a:t>
            </a:r>
            <a:r>
              <a:rPr lang="en-US">
                <a:solidFill>
                  <a:srgbClr val="181A4D"/>
                </a:solidFill>
                <a:latin typeface="Verdana" pitchFamily="34" charset="0"/>
                <a:hlinkClick r:id="rId3"/>
              </a:rPr>
              <a:t>moriakov_d@tass.ru</a:t>
            </a:r>
            <a:r>
              <a:rPr lang="ru-RU">
                <a:solidFill>
                  <a:srgbClr val="181A4D"/>
                </a:solidFill>
                <a:latin typeface="Verdana" pitchFamily="34" charset="0"/>
              </a:rPr>
              <a:t>, 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web: 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  <a:hlinkClick r:id="rId4"/>
              </a:rPr>
              <a:t>www.bookchamber.ru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;  </a:t>
            </a:r>
          </a:p>
          <a:p>
            <a:pPr algn="r"/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                        </a:t>
            </a:r>
            <a:r>
              <a:rPr lang="en-US" sz="2400" u="sng">
                <a:solidFill>
                  <a:schemeClr val="accent1"/>
                </a:solidFill>
                <a:latin typeface="Verdana" pitchFamily="34" charset="0"/>
              </a:rPr>
              <a:t>online.bookchamber.ru</a:t>
            </a:r>
            <a:endParaRPr lang="ru-RU" sz="2400" u="sng">
              <a:solidFill>
                <a:schemeClr val="accent1"/>
              </a:solidFill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1252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Федеральный </a:t>
            </a:r>
            <a:r>
              <a:rPr lang="ru-RU" dirty="0"/>
              <a:t>закон от 29.12.1994 N 77-ФЗ </a:t>
            </a:r>
            <a:r>
              <a:rPr lang="ru-RU" dirty="0" smtClean="0"/>
              <a:t>«Об </a:t>
            </a:r>
            <a:r>
              <a:rPr lang="ru-RU" dirty="0"/>
              <a:t>обязательном экземпляре </a:t>
            </a:r>
            <a:r>
              <a:rPr lang="ru-RU" dirty="0" smtClean="0"/>
              <a:t>документов»</a:t>
            </a:r>
            <a:r>
              <a:rPr lang="ru-RU" dirty="0"/>
              <a:t> (ред. от 03.07.2016)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Text Placeholder 12"/>
          <p:cNvSpPr>
            <a:spLocks noGrp="1"/>
          </p:cNvSpPr>
          <p:nvPr>
            <p:ph type="body" idx="1"/>
          </p:nvPr>
        </p:nvSpPr>
        <p:spPr>
          <a:xfrm>
            <a:off x="1049338" y="2682875"/>
            <a:ext cx="7043737" cy="3154363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Статья 7. Доставка обязательного экземпляра печатного издания и обязательного экземпляра печатного издания в электронной форме</a:t>
            </a:r>
          </a:p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2.1. Производители документов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в течение семи дней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со дня выхода в свет первой партии тиража печатных изданий доставляют с использованием информационно-телекоммуникационных сетей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по одному обязательному экземпляру печатных изданий в электронной форме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, заверенному квалифицированной электронной подписью производителя документа, 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-- Информационное телеграфное агентство России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(ИТАР-ТАСС) и в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 Российскую государственную библиотеку.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(п. 2.1 введен Федеральным законом от 03.07.2016 N 278-ФЗ)</a:t>
            </a:r>
          </a:p>
          <a:p>
            <a:pPr eaLnBrk="1" hangingPunct="1"/>
            <a:endParaRPr lang="ru-RU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3556" name="Title 3"/>
          <p:cNvSpPr>
            <a:spLocks noGrp="1"/>
          </p:cNvSpPr>
          <p:nvPr>
            <p:ph type="title"/>
          </p:nvPr>
        </p:nvSpPr>
        <p:spPr>
          <a:xfrm>
            <a:off x="1049338" y="1119188"/>
            <a:ext cx="7135812" cy="620712"/>
          </a:xfrm>
        </p:spPr>
        <p:txBody>
          <a:bodyPr/>
          <a:lstStyle/>
          <a:p>
            <a:pPr algn="ctr" eaLnBrk="1" hangingPunct="1"/>
            <a:r>
              <a:rPr lang="ru-RU" sz="1300" cap="none" smtClean="0">
                <a:ea typeface="ＭＳ Ｐゴシック"/>
                <a:cs typeface="ＭＳ Ｐゴシック"/>
              </a:rPr>
              <a:t>Статистика поступления периодических изданий в РКП с начала 2017 года </a:t>
            </a:r>
            <a:br>
              <a:rPr lang="ru-RU" sz="1300" cap="none" smtClean="0">
                <a:ea typeface="ＭＳ Ｐゴシック"/>
                <a:cs typeface="ＭＳ Ｐゴシック"/>
              </a:rPr>
            </a:br>
            <a:r>
              <a:rPr lang="ru-RU" sz="1300" cap="none" smtClean="0">
                <a:ea typeface="ＭＳ Ｐゴシック"/>
                <a:cs typeface="ＭＳ Ｐゴシック"/>
              </a:rPr>
              <a:t>на 04.10.2017</a:t>
            </a:r>
            <a:endParaRPr lang="en-US" sz="1300" cap="none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23598" name="Group 46"/>
          <p:cNvGraphicFramePr>
            <a:graphicFrameLocks noGrp="1"/>
          </p:cNvGraphicFramePr>
          <p:nvPr/>
        </p:nvGraphicFramePr>
        <p:xfrm>
          <a:off x="571500" y="1960563"/>
          <a:ext cx="6430963" cy="3460750"/>
        </p:xfrm>
        <a:graphic>
          <a:graphicData uri="http://schemas.openxmlformats.org/drawingml/2006/table">
            <a:tbl>
              <a:tblPr/>
              <a:tblGrid>
                <a:gridCol w="1758950"/>
                <a:gridCol w="2303463"/>
                <a:gridCol w="2368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Газеты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Журналы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Количество электронных копий изданий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85116 выпусков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9478 выпусков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Количество печатных изданий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291947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выпусков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44500 выпусков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2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Количество поставщиков на портале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1738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9875"/>
            <a:ext cx="6086475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3489325" y="5175250"/>
            <a:ext cx="543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solidFill>
                  <a:schemeClr val="accent1"/>
                </a:solidFill>
              </a:rPr>
              <a:t>online.bookchamber.ru</a:t>
            </a:r>
            <a:endParaRPr lang="ru-RU" sz="4000" u="sng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624013"/>
            <a:ext cx="476726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2400300"/>
            <a:ext cx="3429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69025" cy="4503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Вид личного кабинета со стороны пользователя портала</a:t>
            </a:r>
            <a:endParaRPr lang="en-US" cap="non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32512" cy="4506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3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Подготовка к загрузке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5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Загрузка электронной формы</a:t>
            </a:r>
            <a:br>
              <a:rPr lang="ru-RU" cap="none" dirty="0" smtClean="0">
                <a:ea typeface="ＭＳ Ｐゴシック" pitchFamily="34" charset="-128"/>
              </a:rPr>
            </a:br>
            <a:r>
              <a:rPr lang="ru-RU" cap="none" dirty="0" smtClean="0">
                <a:ea typeface="ＭＳ Ｐゴシック" pitchFamily="34" charset="-128"/>
              </a:rPr>
              <a:t>обязательного экземпляра</a:t>
            </a:r>
            <a:endParaRPr lang="en-US" cap="none" dirty="0" smtClean="0">
              <a:ea typeface="ＭＳ Ｐゴシック" pitchFamily="34" charset="-128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1463"/>
            <a:ext cx="6040437" cy="4387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4919663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69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9700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Загрузка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92250"/>
            <a:ext cx="6115050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338" y="5289550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_presentat_tmpl_10_20">
  <a:themeElements>
    <a:clrScheme name="Custom 13">
      <a:dk1>
        <a:sysClr val="windowText" lastClr="000000"/>
      </a:dk1>
      <a:lt1>
        <a:sysClr val="window" lastClr="FFFFFF"/>
      </a:lt1>
      <a:dk2>
        <a:srgbClr val="98B3C1"/>
      </a:dk2>
      <a:lt2>
        <a:srgbClr val="EEECE1"/>
      </a:lt2>
      <a:accent1>
        <a:srgbClr val="19105F"/>
      </a:accent1>
      <a:accent2>
        <a:srgbClr val="EA4254"/>
      </a:accent2>
      <a:accent3>
        <a:srgbClr val="8E3C8F"/>
      </a:accent3>
      <a:accent4>
        <a:srgbClr val="0086D1"/>
      </a:accent4>
      <a:accent5>
        <a:srgbClr val="2AB1A7"/>
      </a:accent5>
      <a:accent6>
        <a:srgbClr val="F06D1A"/>
      </a:accent6>
      <a:hlink>
        <a:srgbClr val="19105F"/>
      </a:hlink>
      <a:folHlink>
        <a:srgbClr val="8E3C8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TAS_presentat_tmpl_10_20.pot</Template>
  <TotalTime>1370</TotalTime>
  <Words>458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15</vt:i4>
      </vt:variant>
    </vt:vector>
  </HeadingPairs>
  <TitlesOfParts>
    <vt:vector size="38" baseType="lpstr">
      <vt:lpstr>Arial</vt:lpstr>
      <vt:lpstr>ＭＳ Ｐゴシック</vt:lpstr>
      <vt:lpstr>Verdana</vt:lpstr>
      <vt:lpstr>Calibri</vt:lpstr>
      <vt:lpstr>+mj-lt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TAS_presentat_tmpl_10_20</vt:lpstr>
      <vt:lpstr>ОБРАБОТКА ЭЛЕКТРОННОЙ ФОРМЫ ОБЯЗАТЕЛЬНОГО ЭКЗЕМПЛЯРА В РОССИЙСКОЙ КНИЖНОЙ ПАЛАТЕ</vt:lpstr>
      <vt:lpstr> ФЕДЕРАЛЬНЫЙ ЗАКОН ОТ 29.12.1994 N 77-ФЗ «ОБ ОБЯЗАТЕЛЬНОМ ЭКЗЕМПЛЯРЕ ДОКУМЕНТОВ» (РЕД. ОТ 03.07.2016)  </vt:lpstr>
      <vt:lpstr>Статистика поступления периодических изданий в РКП с начала 2017 года  на 04.10.2017</vt:lpstr>
      <vt:lpstr>Регистрация личного кабинета на портале РКП </vt:lpstr>
      <vt:lpstr>Регистрация личного кабинета на портале РКП </vt:lpstr>
      <vt:lpstr>Вид личного кабинета со стороны пользователя портала</vt:lpstr>
      <vt:lpstr>Подготовка к загрузке электронной формы обязательного экземпляра</vt:lpstr>
      <vt:lpstr>Загрузка электронной формы обязательного экземпляра</vt:lpstr>
      <vt:lpstr>Загрузка электронной формы обязательного экземпляра</vt:lpstr>
      <vt:lpstr>Окончание загрузки</vt:lpstr>
      <vt:lpstr>Так выглядит загруженное издание со стороны пользователя портала,</vt:lpstr>
      <vt:lpstr>Личный кабинет с одним загруженным изданием</vt:lpstr>
      <vt:lpstr>Самые частые проблемы и вопросы, возникающие у пользователей при работе с порталом РКП</vt:lpstr>
      <vt:lpstr>Распространенные ошибки при загрузке электронной копии обязательного экземпляра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В две строки</dc:title>
  <dc:creator>administrator</dc:creator>
  <cp:lastModifiedBy>nikolenko</cp:lastModifiedBy>
  <cp:revision>108</cp:revision>
  <dcterms:created xsi:type="dcterms:W3CDTF">2014-10-28T10:23:39Z</dcterms:created>
  <dcterms:modified xsi:type="dcterms:W3CDTF">2017-10-10T09:01:31Z</dcterms:modified>
</cp:coreProperties>
</file>